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83" r:id="rId3"/>
    <p:sldId id="288" r:id="rId4"/>
    <p:sldId id="289" r:id="rId5"/>
    <p:sldId id="290" r:id="rId6"/>
    <p:sldId id="296" r:id="rId7"/>
    <p:sldId id="291" r:id="rId8"/>
    <p:sldId id="292" r:id="rId9"/>
    <p:sldId id="297" r:id="rId10"/>
    <p:sldId id="298" r:id="rId11"/>
    <p:sldId id="299" r:id="rId12"/>
  </p:sldIdLst>
  <p:sldSz cx="9144000" cy="6858000" type="screen4x3"/>
  <p:notesSz cx="6794500" cy="9906000"/>
  <p:defaultTextStyle>
    <a:defPPr>
      <a:defRPr lang="de-CH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ED181E"/>
    <a:srgbClr val="F0F5FD"/>
    <a:srgbClr val="E8F0F8"/>
    <a:srgbClr val="E6E6E6"/>
    <a:srgbClr val="DDDDDD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5" autoAdjust="0"/>
    <p:restoredTop sz="94758" autoAdjust="0"/>
  </p:normalViewPr>
  <p:slideViewPr>
    <p:cSldViewPr>
      <p:cViewPr varScale="1">
        <p:scale>
          <a:sx n="103" d="100"/>
          <a:sy n="103" d="100"/>
        </p:scale>
        <p:origin x="13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179388"/>
            <a:ext cx="13335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1294" tIns="45646" rIns="91294" bIns="45646" anchor="ctr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de-CH" sz="1000" b="1"/>
              <a:t>KLASSIFIZIERUNG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678363" y="395288"/>
            <a:ext cx="1762125" cy="57626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160" tIns="45580" rIns="91160" bIns="45580" numCol="1" anchor="ctr" anchorCtr="0" compatLnSpc="1">
            <a:prstTxWarp prst="textNoShape">
              <a:avLst/>
            </a:prstTxWarp>
          </a:bodyPr>
          <a:lstStyle>
            <a:lvl1pPr algn="r" defTabSz="912813">
              <a:defRPr sz="1000"/>
            </a:lvl1pPr>
          </a:lstStyle>
          <a:p>
            <a:pPr>
              <a:defRPr/>
            </a:pPr>
            <a:r>
              <a:rPr lang="de-DE"/>
              <a:t>Stand TT.MM.JJ</a:t>
            </a:r>
            <a:endParaRPr lang="fr-CH"/>
          </a:p>
        </p:txBody>
      </p:sp>
      <p:sp>
        <p:nvSpPr>
          <p:cNvPr id="20488" name="Rectangle 8"/>
          <p:cNvSpPr>
            <a:spLocks noGrp="1" noChangeAspect="1" noChangeArrowheads="1"/>
          </p:cNvSpPr>
          <p:nvPr>
            <p:ph type="hdr" sz="quarter"/>
          </p:nvPr>
        </p:nvSpPr>
        <p:spPr bwMode="auto">
          <a:xfrm>
            <a:off x="323850" y="395288"/>
            <a:ext cx="3598863" cy="5746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160" tIns="45580" rIns="91160" bIns="45580" numCol="1" anchor="ctr" anchorCtr="0" compatLnSpc="1">
            <a:prstTxWarp prst="textNoShape">
              <a:avLst/>
            </a:prstTxWarp>
          </a:bodyPr>
          <a:lstStyle>
            <a:lvl1pPr algn="l" defTabSz="912813">
              <a:defRPr sz="1000" b="1"/>
            </a:lvl1pPr>
          </a:lstStyle>
          <a:p>
            <a:pPr>
              <a:defRPr/>
            </a:pPr>
            <a:r>
              <a:rPr lang="fr-CH"/>
              <a:t>Bezeichnung des Anlasses mit Datum bzw Geschäft / Vorhaben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23850" y="9356725"/>
            <a:ext cx="2951163" cy="468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169" tIns="45584" rIns="91169" bIns="45584" numCol="1" anchor="b" anchorCtr="0" compatLnSpc="1">
            <a:prstTxWarp prst="textNoShape">
              <a:avLst/>
            </a:prstTxWarp>
          </a:bodyPr>
          <a:lstStyle>
            <a:lvl1pPr algn="l" defTabSz="912813">
              <a:defRPr sz="1000"/>
            </a:lvl1pPr>
          </a:lstStyle>
          <a:p>
            <a:pPr>
              <a:defRPr/>
            </a:pPr>
            <a:r>
              <a:rPr lang="fr-CH"/>
              <a:t>Referent oder Herausgeber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678363" y="9356725"/>
            <a:ext cx="1763712" cy="468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169" tIns="45584" rIns="91169" bIns="45584" numCol="1" anchor="b" anchorCtr="0" compatLnSpc="1">
            <a:prstTxWarp prst="textNoShape">
              <a:avLst/>
            </a:prstTxWarp>
          </a:bodyPr>
          <a:lstStyle>
            <a:lvl1pPr algn="r" defTabSz="912813">
              <a:defRPr sz="1000"/>
            </a:lvl1pPr>
          </a:lstStyle>
          <a:p>
            <a:pPr>
              <a:defRPr/>
            </a:pPr>
            <a:fld id="{84082F82-AF5E-4CE6-A193-61CBE60D22C1}" type="slidenum">
              <a:rPr lang="fr-CH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1061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1800" y="1079500"/>
            <a:ext cx="2400300" cy="1800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01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3850" y="3022600"/>
            <a:ext cx="6118225" cy="6334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160" tIns="45580" rIns="91160" bIns="45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Klicken Sie, um die Formate des Vorlagentextes zu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endParaRPr lang="de-CH" noProof="0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676775" y="393700"/>
            <a:ext cx="1762125" cy="57626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160" tIns="45580" rIns="91160" bIns="45580" numCol="1" anchor="ctr" anchorCtr="0" compatLnSpc="1">
            <a:prstTxWarp prst="textNoShape">
              <a:avLst/>
            </a:prstTxWarp>
          </a:bodyPr>
          <a:lstStyle>
            <a:lvl1pPr algn="r" defTabSz="912813">
              <a:defRPr sz="1000"/>
            </a:lvl1pPr>
          </a:lstStyle>
          <a:p>
            <a:pPr>
              <a:defRPr/>
            </a:pPr>
            <a:r>
              <a:rPr lang="de-DE"/>
              <a:t>Stand TT.MM.JJ</a:t>
            </a:r>
            <a:endParaRPr lang="fr-CH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3850" y="393700"/>
            <a:ext cx="3597275" cy="57626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160" tIns="45580" rIns="91160" bIns="45580" numCol="1" anchor="ctr" anchorCtr="0" compatLnSpc="1">
            <a:prstTxWarp prst="textNoShape">
              <a:avLst/>
            </a:prstTxWarp>
          </a:bodyPr>
          <a:lstStyle>
            <a:lvl1pPr algn="l" defTabSz="912813">
              <a:defRPr sz="1000" b="1"/>
            </a:lvl1pPr>
          </a:lstStyle>
          <a:p>
            <a:pPr>
              <a:defRPr/>
            </a:pPr>
            <a:r>
              <a:rPr lang="fr-CH"/>
              <a:t>Bezeichnung des Anlasses mit Datum bzw Geschäft / Vorhaben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546225" y="107950"/>
            <a:ext cx="3692525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1294" tIns="45646" rIns="91294" bIns="45646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de-CH" sz="1000" b="1"/>
              <a:t>KLASSIFIZIERUNG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3850" y="9356725"/>
            <a:ext cx="29511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/>
            </a:lvl1pPr>
          </a:lstStyle>
          <a:p>
            <a:pPr>
              <a:defRPr/>
            </a:pPr>
            <a:r>
              <a:rPr lang="de-CH"/>
              <a:t>Referent oder Herausgeber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78363" y="9356725"/>
            <a:ext cx="17637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2143B94-1D19-4D92-873E-53FD61B9238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770690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80975" indent="-180975" algn="l" rtl="0" eaLnBrk="0" fontAlgn="base" hangingPunct="0">
      <a:spcBef>
        <a:spcPct val="5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38163" indent="-177800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895350" indent="-177800" algn="l" rtl="0" eaLnBrk="0" fontAlgn="base" hangingPunct="0">
      <a:spcBef>
        <a:spcPct val="30000"/>
      </a:spcBef>
      <a:spcAft>
        <a:spcPct val="0"/>
      </a:spcAft>
      <a:buFont typeface="Arial" charset="0"/>
      <a:buChar char="º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257300" indent="-182563"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/>
              <a:t>Stand TT.MM.JJ</a:t>
            </a:r>
            <a:endParaRPr lang="fr-CH"/>
          </a:p>
        </p:txBody>
      </p:sp>
      <p:sp>
        <p:nvSpPr>
          <p:cNvPr id="10243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H"/>
              <a:t>Bezeichnung des Anlasses mit Datum bzw Geschäft / Vorhaben</a:t>
            </a:r>
          </a:p>
        </p:txBody>
      </p:sp>
      <p:sp>
        <p:nvSpPr>
          <p:cNvPr id="10244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/>
              <a:t>Referent oder Herausgeber</a:t>
            </a:r>
          </a:p>
        </p:txBody>
      </p:sp>
      <p:sp>
        <p:nvSpPr>
          <p:cNvPr id="10245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50516-4DD4-4997-8111-FF94B0130390}" type="slidenum">
              <a:rPr lang="de-CH" smtClean="0"/>
              <a:pPr/>
              <a:t>1</a:t>
            </a:fld>
            <a:endParaRPr lang="de-CH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23850" y="3022600"/>
            <a:ext cx="6118225" cy="6334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160" tIns="45580" rIns="91160" bIns="45580"/>
          <a:lstStyle/>
          <a:p>
            <a:pPr marL="1257300" lvl="3" indent="-182563" algn="l" eaLnBrk="1" hangingPunct="1">
              <a:lnSpc>
                <a:spcPct val="9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4678363" y="9356725"/>
            <a:ext cx="17637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F1E029D-8CD8-432A-B1EB-C4223A9E01FD}" type="slidenum">
              <a:rPr lang="de-CH" sz="1000"/>
              <a:pPr algn="r" eaLnBrk="1" hangingPunct="1"/>
              <a:t>1</a:t>
            </a:fld>
            <a:endParaRPr lang="de-CH" sz="1000"/>
          </a:p>
        </p:txBody>
      </p:sp>
      <p:sp>
        <p:nvSpPr>
          <p:cNvPr id="10248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9" name="Rectangle 1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/>
              <a:t>Stand TT.MM.JJ</a:t>
            </a:r>
            <a:endParaRPr lang="fr-CH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H"/>
              <a:t>Bezeichnung des Anlasses mit Datum bzw Geschäft / Vorhaben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/>
              <a:t>Referent oder Herausgeber</a:t>
            </a:r>
          </a:p>
        </p:txBody>
      </p:sp>
      <p:sp>
        <p:nvSpPr>
          <p:cNvPr id="13317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E5E2A-4D5E-4AEA-B182-860A767BFF42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/>
              <a:t>Stand TT.MM.JJ</a:t>
            </a:r>
            <a:endParaRPr lang="fr-CH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H"/>
              <a:t>Bezeichnung des Anlasses mit Datum bzw Geschäft / Vorhaben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/>
              <a:t>Referent oder Herausgeber</a:t>
            </a:r>
          </a:p>
        </p:txBody>
      </p:sp>
      <p:sp>
        <p:nvSpPr>
          <p:cNvPr id="13317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E5E2A-4D5E-4AEA-B182-860A767BFF42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/>
              <a:t>Stand TT.MM.JJ</a:t>
            </a:r>
            <a:endParaRPr lang="fr-CH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H"/>
              <a:t>Bezeichnung des Anlasses mit Datum bzw Geschäft / Vorhaben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/>
              <a:t>Referent oder Herausgeber</a:t>
            </a:r>
          </a:p>
        </p:txBody>
      </p:sp>
      <p:sp>
        <p:nvSpPr>
          <p:cNvPr id="13317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E5E2A-4D5E-4AEA-B182-860A767BFF42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/>
              <a:t>Stand TT.MM.JJ</a:t>
            </a:r>
            <a:endParaRPr lang="fr-CH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H"/>
              <a:t>Bezeichnung des Anlasses mit Datum bzw Geschäft / Vorhaben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/>
              <a:t>Referent oder Herausgeber</a:t>
            </a:r>
          </a:p>
        </p:txBody>
      </p:sp>
      <p:sp>
        <p:nvSpPr>
          <p:cNvPr id="13317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E5E2A-4D5E-4AEA-B182-860A767BFF42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/>
              <a:t>Stand TT.MM.JJ</a:t>
            </a:r>
            <a:endParaRPr lang="fr-CH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H"/>
              <a:t>Bezeichnung des Anlasses mit Datum bzw Geschäft / Vorhaben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/>
              <a:t>Referent oder Herausgeber</a:t>
            </a:r>
          </a:p>
        </p:txBody>
      </p:sp>
      <p:sp>
        <p:nvSpPr>
          <p:cNvPr id="13317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E5E2A-4D5E-4AEA-B182-860A767BFF42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1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/>
              <a:t>Stand TT.MM.JJ</a:t>
            </a:r>
            <a:endParaRPr lang="fr-CH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H"/>
              <a:t>Bezeichnung des Anlasses mit Datum bzw Geschäft / Vorhaben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/>
              <a:t>Referent oder Herausgeber</a:t>
            </a:r>
          </a:p>
        </p:txBody>
      </p:sp>
      <p:sp>
        <p:nvSpPr>
          <p:cNvPr id="13317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E5E2A-4D5E-4AEA-B182-860A767BFF42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/>
              <a:t>Stand TT.MM.JJ</a:t>
            </a:r>
            <a:endParaRPr lang="fr-CH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H"/>
              <a:t>Bezeichnung des Anlasses mit Datum bzw Geschäft / Vorhaben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/>
              <a:t>Referent oder Herausgeber</a:t>
            </a:r>
          </a:p>
        </p:txBody>
      </p:sp>
      <p:sp>
        <p:nvSpPr>
          <p:cNvPr id="13317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E5E2A-4D5E-4AEA-B182-860A767BFF42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/>
              <a:t>Stand TT.MM.JJ</a:t>
            </a:r>
            <a:endParaRPr lang="fr-CH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H"/>
              <a:t>Bezeichnung des Anlasses mit Datum bzw Geschäft / Vorhaben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/>
              <a:t>Referent oder Herausgeber</a:t>
            </a:r>
          </a:p>
        </p:txBody>
      </p:sp>
      <p:sp>
        <p:nvSpPr>
          <p:cNvPr id="13317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E5E2A-4D5E-4AEA-B182-860A767BFF42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8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4560888" y="354013"/>
            <a:ext cx="2098675" cy="28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100000"/>
              </a:spcBef>
              <a:defRPr/>
            </a:pPr>
            <a:r>
              <a:rPr lang="fr-CH" sz="900" b="1" noProof="0" dirty="0"/>
              <a:t>Armée</a:t>
            </a:r>
            <a:r>
              <a:rPr lang="fr-CH" sz="900" b="1" baseline="0" noProof="0" dirty="0"/>
              <a:t> suisse</a:t>
            </a:r>
            <a:endParaRPr lang="fr-CH" sz="900" b="1" noProof="0" dirty="0"/>
          </a:p>
          <a:p>
            <a:pPr algn="l">
              <a:lnSpc>
                <a:spcPct val="45000"/>
              </a:lnSpc>
              <a:spcBef>
                <a:spcPct val="50000"/>
              </a:spcBef>
              <a:defRPr/>
            </a:pPr>
            <a:r>
              <a:rPr lang="fr-CH" sz="900" noProof="0" dirty="0"/>
              <a:t>Base</a:t>
            </a:r>
            <a:r>
              <a:rPr lang="fr-CH" sz="900" baseline="0" noProof="0" dirty="0"/>
              <a:t> logistique de l'armée</a:t>
            </a:r>
            <a:r>
              <a:rPr lang="fr-CH" sz="900" noProof="0" dirty="0"/>
              <a:t> BLA</a:t>
            </a:r>
          </a:p>
        </p:txBody>
      </p:sp>
      <p:pic>
        <p:nvPicPr>
          <p:cNvPr id="8" name="Picture 3" descr="\\ifc1.ifr.intra2.admin.ch\Userhomes\U80781291\Desktop\PPT-Vorlagen LBA\Bundeslogo_Eidgenossenschaf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2108622" cy="507600"/>
          </a:xfrm>
          <a:prstGeom prst="rect">
            <a:avLst/>
          </a:prstGeom>
          <a:noFill/>
        </p:spPr>
      </p:pic>
      <p:pic>
        <p:nvPicPr>
          <p:cNvPr id="6" name="Picture 3" descr="\\ifc1.ifr.intra2.admin.ch\Userhomes\U80781291\Desktop\Bild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28604"/>
            <a:ext cx="1495525" cy="2066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88163" y="279400"/>
            <a:ext cx="1873250" cy="5886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68413" y="279400"/>
            <a:ext cx="5467350" cy="5886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fr-CH" noProof="0" dirty="0"/>
              <a:t>Comptabilité de la troupe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fr-CH" noProof="0" dirty="0"/>
              <a:t>Travaux avant et après service</a:t>
            </a:r>
            <a:endParaRPr lang="fr-CH" sz="600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60775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9050" y="1449388"/>
            <a:ext cx="3662363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Rectangle 4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10" name="Rectangle 45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Truppenrechnungswesen</a:t>
            </a: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Vor</a:t>
            </a:r>
            <a:r>
              <a:rPr lang="en-US" dirty="0"/>
              <a:t>- und </a:t>
            </a:r>
            <a:r>
              <a:rPr lang="en-US" dirty="0" err="1"/>
              <a:t>Nachdienstliche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de-DE" sz="6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CA" sz="2400"/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68413" y="279400"/>
            <a:ext cx="74612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  <a:endParaRPr lang="en-GB"/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1449388"/>
            <a:ext cx="7475538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8564563" y="645636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fld id="{E0A78731-DCFB-4B32-8979-366A041D1FD1}" type="slidenum">
              <a:rPr lang="de-CH" sz="900"/>
              <a:pPr algn="r">
                <a:defRPr/>
              </a:pPr>
              <a:t>‹Nr.›</a:t>
            </a:fld>
            <a:endParaRPr lang="de-CH" sz="900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1235075" y="6402388"/>
            <a:ext cx="1708100" cy="389513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fr-CH" sz="900" b="1" noProof="0" dirty="0"/>
              <a:t>Armée suisse</a:t>
            </a:r>
          </a:p>
          <a:p>
            <a:pPr algn="l">
              <a:defRPr/>
            </a:pPr>
            <a:r>
              <a:rPr lang="fr-CH" sz="900" noProof="0" dirty="0"/>
              <a:t>Base logistique</a:t>
            </a:r>
            <a:r>
              <a:rPr lang="fr-CH" sz="900" baseline="0" noProof="0" dirty="0"/>
              <a:t> de l'armée</a:t>
            </a:r>
            <a:r>
              <a:rPr lang="fr-CH" sz="900" noProof="0" dirty="0"/>
              <a:t> BLA</a:t>
            </a:r>
          </a:p>
        </p:txBody>
      </p:sp>
      <p:pic>
        <p:nvPicPr>
          <p:cNvPr id="1031" name="Picture 39" descr="Logo_col_wapp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7463" y="638492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DE" dirty="0"/>
              <a:t>Comptabilité de la </a:t>
            </a:r>
            <a:r>
              <a:rPr lang="de-DE" dirty="0" err="1"/>
              <a:t>troupe</a:t>
            </a:r>
            <a:endParaRPr lang="de-DE" dirty="0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en-US" dirty="0" err="1"/>
              <a:t>Travaux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et après service</a:t>
            </a:r>
            <a:endParaRPr lang="de-DE" sz="6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97D7-00A2-46DC-B6E8-1B0AE86B4EA7}" type="slidenum">
              <a:rPr lang="de-CH" smtClean="0"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600">
          <a:solidFill>
            <a:srgbClr val="80808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600">
          <a:solidFill>
            <a:srgbClr val="B2B2B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600">
          <a:solidFill>
            <a:srgbClr val="C0C0C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600">
          <a:solidFill>
            <a:srgbClr val="DDDDD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hyperlink" Target="https://military.sn.swisscom.com/" TargetMode="External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wmf"/><Relationship Id="rId5" Type="http://schemas.openxmlformats.org/officeDocument/2006/relationships/hyperlink" Target="https://www.vtg.admin.ch/fr/service/subsistance/armeeproviant.html" TargetMode="External"/><Relationship Id="rId10" Type="http://schemas.openxmlformats.org/officeDocument/2006/relationships/oleObject" Target="../embeddings/oleObject8.bin"/><Relationship Id="rId4" Type="http://schemas.openxmlformats.org/officeDocument/2006/relationships/hyperlink" Target="https://www.vtg.admin.ch/fr/service/subsistance.html" TargetMode="External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tg.admin.ch/fr/service/comptabilite-de-la-troupe/gesuche-formular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160463" y="2525713"/>
            <a:ext cx="76247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fr-CH" sz="4000" b="1" dirty="0">
                <a:solidFill>
                  <a:schemeClr val="tx2"/>
                </a:solidFill>
              </a:rPr>
              <a:t>Tâches hors service</a:t>
            </a:r>
          </a:p>
          <a:p>
            <a:pPr algn="l"/>
            <a:endParaRPr lang="de-CH" sz="4000" b="1" dirty="0">
              <a:solidFill>
                <a:schemeClr val="tx2"/>
              </a:solidFill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1171575" y="6076950"/>
            <a:ext cx="5944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 sz="2400" dirty="0"/>
              <a:t>Finances BLA / Comptabilité de la troupe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452B0-483D-4923-8C0A-A42194485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err="1"/>
              <a:t>Questions</a:t>
            </a:r>
            <a:r>
              <a:rPr lang="it-CH" dirty="0"/>
              <a:t>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6D538C-9E80-488C-A023-94B93F195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CH" noProof="0"/>
              <a:t>Comptabilité de la troupe</a:t>
            </a:r>
            <a:endParaRPr lang="fr-CH" noProof="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844D4D-3D13-4A03-8331-21AE7579FE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CH" noProof="0"/>
              <a:t>Travaux avant et après service</a:t>
            </a:r>
            <a:endParaRPr lang="fr-CH" sz="600" noProof="0" dirty="0"/>
          </a:p>
        </p:txBody>
      </p:sp>
      <p:pic>
        <p:nvPicPr>
          <p:cNvPr id="7170" name="Picture 2" descr="Frasi sulle domande">
            <a:extLst>
              <a:ext uri="{FF2B5EF4-FFF2-40B4-BE49-F238E27FC236}">
                <a16:creationId xmlns:a16="http://schemas.microsoft.com/office/drawing/2014/main" id="{B8999E80-FFFB-4F6E-94B4-213F824F03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716462" cy="47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7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E8E00-5271-41BC-9DB8-22672D7E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Mission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845F9F-F04F-465C-A07A-70962D0AB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Sous forme visuelle, préparez un </a:t>
            </a:r>
            <a:r>
              <a:rPr lang="fr-FR" dirty="0" err="1"/>
              <a:t>flipchart</a:t>
            </a:r>
            <a:r>
              <a:rPr lang="fr-FR" dirty="0"/>
              <a:t> sur les points importants appris pendant la leçon des "travaux avant et après le service".</a:t>
            </a:r>
          </a:p>
          <a:p>
            <a:r>
              <a:rPr lang="fr-FR" dirty="0"/>
              <a:t>Temps</a:t>
            </a:r>
            <a:br>
              <a:rPr lang="fr-FR" dirty="0"/>
            </a:br>
            <a:r>
              <a:rPr lang="fr-FR" dirty="0"/>
              <a:t>- Préparation 10 min</a:t>
            </a:r>
            <a:br>
              <a:rPr lang="it-CH" dirty="0"/>
            </a:br>
            <a:r>
              <a:rPr lang="it-CH" dirty="0"/>
              <a:t>- </a:t>
            </a:r>
            <a:r>
              <a:rPr lang="it-CH"/>
              <a:t>Présentation</a:t>
            </a:r>
            <a:r>
              <a:rPr lang="it-CH" dirty="0"/>
              <a:t> 5 min</a:t>
            </a:r>
            <a:endParaRPr lang="fr-FR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44C51A-5C4E-4948-A3FC-550AAEE7E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CH" noProof="0"/>
              <a:t>Comptabilité de la troupe</a:t>
            </a:r>
            <a:endParaRPr lang="fr-CH" noProof="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45081-2652-48D3-896F-61BB4BCE5C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CH" noProof="0"/>
              <a:t>Travaux avant et après service</a:t>
            </a:r>
            <a:endParaRPr lang="fr-CH" sz="600" noProof="0" dirty="0"/>
          </a:p>
        </p:txBody>
      </p:sp>
    </p:spTree>
    <p:extLst>
      <p:ext uri="{BB962C8B-B14F-4D97-AF65-F5344CB8AC3E}">
        <p14:creationId xmlns:p14="http://schemas.microsoft.com/office/powerpoint/2010/main" val="315002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de-CH" dirty="0"/>
              <a:t>Phase </a:t>
            </a:r>
            <a:r>
              <a:rPr lang="de-CH" dirty="0">
                <a:highlight>
                  <a:srgbClr val="FFFF00"/>
                </a:highlight>
              </a:rPr>
              <a:t>RAB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400" dirty="0"/>
              <a:t>Etablissement de l'ordre du service commissariat</a:t>
            </a:r>
            <a:br>
              <a:rPr lang="fr-CH" sz="2400" dirty="0"/>
            </a:br>
            <a:r>
              <a:rPr lang="fr-CH" sz="2000" dirty="0">
                <a:solidFill>
                  <a:srgbClr val="808080"/>
                </a:solidFill>
              </a:rPr>
              <a:t>Pas de formulaire officiel / pas de délai</a:t>
            </a:r>
            <a:endParaRPr lang="fr-CH" sz="2400" dirty="0"/>
          </a:p>
          <a:p>
            <a:r>
              <a:rPr lang="fr-FR" sz="2400" dirty="0"/>
              <a:t>Recherche des informations sur le compte postal du bataillon</a:t>
            </a:r>
            <a:br>
              <a:rPr lang="fr-FR" sz="2400" dirty="0"/>
            </a:br>
            <a:r>
              <a:rPr lang="fr-FR" sz="2000" dirty="0">
                <a:solidFill>
                  <a:srgbClr val="808080"/>
                </a:solidFill>
              </a:rPr>
              <a:t>Selon les informations de Mme Antonella Donatella</a:t>
            </a:r>
            <a:endParaRPr lang="de-CH" sz="2000" dirty="0">
              <a:solidFill>
                <a:srgbClr val="808080"/>
              </a:solidFill>
            </a:endParaRPr>
          </a:p>
          <a:p>
            <a:r>
              <a:rPr lang="fr-CH" sz="2400" dirty="0"/>
              <a:t>(Pré-)Réservation d'un hôtel</a:t>
            </a:r>
          </a:p>
          <a:p>
            <a:pPr marL="457200" lvl="1" indent="0">
              <a:buNone/>
            </a:pPr>
            <a:r>
              <a:rPr lang="fr-CH" sz="2000" dirty="0">
                <a:ea typeface="+mn-ea"/>
                <a:cs typeface="+mn-cs"/>
              </a:rPr>
              <a:t>Notre conseil: faire par écrit et non à l'aide de plateforme de réservation!</a:t>
            </a:r>
          </a:p>
          <a:p>
            <a:pPr marL="457200" lvl="1" indent="0">
              <a:buNone/>
            </a:pPr>
            <a:r>
              <a:rPr lang="fr-CH" sz="2000" dirty="0">
                <a:ea typeface="+mn-ea"/>
                <a:cs typeface="+mn-cs"/>
              </a:rPr>
              <a:t>Pas de taxes de séjour ou celles-ci doivent être comprises dans le prix de l'armée.</a:t>
            </a:r>
          </a:p>
          <a:p>
            <a:pPr marL="457200" lvl="1" indent="0">
              <a:buNone/>
            </a:pPr>
            <a:r>
              <a:rPr lang="fr-CH" sz="2000" dirty="0">
                <a:ea typeface="+mn-ea"/>
                <a:cs typeface="+mn-cs"/>
              </a:rPr>
              <a:t>Ne garantir aucune nuitée et aucun montant!</a:t>
            </a:r>
          </a:p>
          <a:p>
            <a:endParaRPr lang="de-CH" dirty="0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fr-CH" noProof="0" dirty="0"/>
              <a:t>Comptabilité de la troupe</a:t>
            </a: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fr-CH" noProof="0" dirty="0"/>
              <a:t>Travaux avant et après service</a:t>
            </a:r>
            <a:endParaRPr lang="fr-CH" sz="600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fr-CH" dirty="0"/>
              <a:t>Phase "jour de travail d'EM"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71600" y="1449388"/>
            <a:ext cx="8064896" cy="4716462"/>
          </a:xfrm>
        </p:spPr>
        <p:txBody>
          <a:bodyPr/>
          <a:lstStyle/>
          <a:p>
            <a:r>
              <a:rPr lang="fr-CH" dirty="0"/>
              <a:t>Etablissement de l'ordre du service commissariat</a:t>
            </a:r>
          </a:p>
          <a:p>
            <a:pPr marL="457200" lvl="1" indent="0">
              <a:buNone/>
            </a:pPr>
            <a:r>
              <a:rPr lang="fr-CH" dirty="0"/>
              <a:t>Pas de formulaire officiel / pas de délai</a:t>
            </a:r>
          </a:p>
          <a:p>
            <a:r>
              <a:rPr lang="fr-CH" dirty="0"/>
              <a:t>Demande d'avance de fonds à la </a:t>
            </a:r>
            <a:r>
              <a:rPr lang="fr-CH" dirty="0" err="1"/>
              <a:t>Compt</a:t>
            </a:r>
            <a:r>
              <a:rPr lang="fr-CH" dirty="0"/>
              <a:t> </a:t>
            </a:r>
            <a:r>
              <a:rPr lang="fr-CH" dirty="0" err="1"/>
              <a:t>trp</a:t>
            </a:r>
            <a:endParaRPr lang="fr-CH" dirty="0"/>
          </a:p>
          <a:p>
            <a:pPr marL="457200" lvl="1" indent="0">
              <a:buNone/>
            </a:pPr>
            <a:r>
              <a:rPr lang="de-CH" dirty="0"/>
              <a:t>       </a:t>
            </a:r>
            <a:r>
              <a:rPr lang="fr-CH" dirty="0"/>
              <a:t>/ </a:t>
            </a:r>
            <a:r>
              <a:rPr lang="fr-CH" dirty="0">
                <a:highlight>
                  <a:srgbClr val="FFFF00"/>
                </a:highlight>
              </a:rPr>
              <a:t>6</a:t>
            </a:r>
            <a:r>
              <a:rPr lang="fr-CH" dirty="0"/>
              <a:t> semaines avant service</a:t>
            </a:r>
          </a:p>
          <a:p>
            <a:r>
              <a:rPr lang="fr-CH" dirty="0"/>
              <a:t>Commande des journaux gratuits</a:t>
            </a:r>
          </a:p>
          <a:p>
            <a:pPr marL="457200" lvl="1" indent="0">
              <a:buNone/>
            </a:pPr>
            <a:r>
              <a:rPr lang="de-CH" dirty="0"/>
              <a:t>      / </a:t>
            </a:r>
            <a:r>
              <a:rPr lang="fr-CH" dirty="0"/>
              <a:t>4 semaines avant le service</a:t>
            </a:r>
          </a:p>
          <a:p>
            <a:r>
              <a:rPr lang="fr-CH" dirty="0"/>
              <a:t>Liste de stationnement de la troupe</a:t>
            </a:r>
          </a:p>
          <a:p>
            <a:pPr marL="457200" lvl="1" indent="0">
              <a:buNone/>
            </a:pPr>
            <a:r>
              <a:rPr lang="de-CH" dirty="0"/>
              <a:t>     / </a:t>
            </a:r>
            <a:r>
              <a:rPr lang="fr-CH" dirty="0"/>
              <a:t>4 semaine avant le service</a:t>
            </a:r>
          </a:p>
          <a:p>
            <a:r>
              <a:rPr lang="fr-CH" dirty="0"/>
              <a:t>Annonce des besoins Swisscom </a:t>
            </a:r>
            <a:r>
              <a:rPr lang="de-CH" dirty="0"/>
              <a:t>(S6)</a:t>
            </a:r>
          </a:p>
          <a:p>
            <a:pPr marL="457200" lvl="1" indent="0">
              <a:buNone/>
            </a:pPr>
            <a:r>
              <a:rPr lang="fr-CH" dirty="0"/>
              <a:t>Commande </a:t>
            </a:r>
            <a:r>
              <a:rPr lang="fr-CH" dirty="0">
                <a:hlinkClick r:id="rId4"/>
              </a:rPr>
              <a:t>en ligne</a:t>
            </a:r>
            <a:r>
              <a:rPr lang="fr-CH" dirty="0"/>
              <a:t> / 10 semaines avant service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213985"/>
              </p:ext>
            </p:extLst>
          </p:nvPr>
        </p:nvGraphicFramePr>
        <p:xfrm>
          <a:off x="971600" y="3770969"/>
          <a:ext cx="761603" cy="642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Acrobat Document" showAsIcon="1" r:id="rId5" imgW="914400" imgH="771480" progId="AcroExch.Document.2020">
                  <p:embed/>
                </p:oleObj>
              </mc:Choice>
              <mc:Fallback>
                <p:oleObj name="Acrobat Document" showAsIcon="1" r:id="rId5" imgW="914400" imgH="7714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3770969"/>
                        <a:ext cx="761603" cy="642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149182"/>
              </p:ext>
            </p:extLst>
          </p:nvPr>
        </p:nvGraphicFramePr>
        <p:xfrm>
          <a:off x="1022846" y="4703815"/>
          <a:ext cx="761603" cy="642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Acrobat Document" showAsIcon="1" r:id="rId7" imgW="914400" imgH="771480" progId="AcroExch.Document.2020">
                  <p:embed/>
                </p:oleObj>
              </mc:Choice>
              <mc:Fallback>
                <p:oleObj name="Acrobat Document" showAsIcon="1" r:id="rId7" imgW="914400" imgH="7714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2846" y="4703815"/>
                        <a:ext cx="761603" cy="642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649197"/>
              </p:ext>
            </p:extLst>
          </p:nvPr>
        </p:nvGraphicFramePr>
        <p:xfrm>
          <a:off x="1022846" y="2838123"/>
          <a:ext cx="761603" cy="642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Acrobat Document" showAsIcon="1" r:id="rId9" imgW="914400" imgH="771480" progId="AcroExch.Document.2020">
                  <p:embed/>
                </p:oleObj>
              </mc:Choice>
              <mc:Fallback>
                <p:oleObj name="Acrobat Document" showAsIcon="1" r:id="rId9" imgW="914400" imgH="7714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22846" y="2838123"/>
                        <a:ext cx="761603" cy="642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fr-CH" noProof="0" dirty="0"/>
              <a:t>Comptabilité de la troupe</a:t>
            </a:r>
          </a:p>
        </p:txBody>
      </p:sp>
      <p:sp>
        <p:nvSpPr>
          <p:cNvPr id="10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fr-CH" noProof="0" dirty="0"/>
              <a:t>Travaux avant et après service</a:t>
            </a:r>
            <a:endParaRPr lang="fr-CH" sz="600" noProof="0" dirty="0"/>
          </a:p>
        </p:txBody>
      </p:sp>
    </p:spTree>
    <p:extLst>
      <p:ext uri="{BB962C8B-B14F-4D97-AF65-F5344CB8AC3E}">
        <p14:creationId xmlns:p14="http://schemas.microsoft.com/office/powerpoint/2010/main" val="47008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de-CH" dirty="0"/>
              <a:t>Phase RAU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27584" y="1438001"/>
            <a:ext cx="7966646" cy="4716462"/>
          </a:xfrm>
        </p:spPr>
        <p:txBody>
          <a:bodyPr/>
          <a:lstStyle/>
          <a:p>
            <a:r>
              <a:rPr lang="fr-CH" dirty="0"/>
              <a:t>Commander le matériel pour le service </a:t>
            </a:r>
            <a:r>
              <a:rPr lang="de-CH" dirty="0"/>
              <a:t>(S4)</a:t>
            </a:r>
          </a:p>
          <a:p>
            <a:pPr marL="457200" lvl="1" indent="0">
              <a:buNone/>
            </a:pPr>
            <a:r>
              <a:rPr lang="fr-CH" dirty="0"/>
              <a:t>Annonce des besoins spéciaux au S4</a:t>
            </a:r>
          </a:p>
          <a:p>
            <a:r>
              <a:rPr lang="fr-CH" dirty="0"/>
              <a:t>Avis d'entrée en service dans les cours de troupe</a:t>
            </a:r>
            <a:endParaRPr lang="de-CH" dirty="0"/>
          </a:p>
          <a:p>
            <a:pPr marL="457200" lvl="1" indent="0">
              <a:buNone/>
            </a:pPr>
            <a:r>
              <a:rPr lang="fr-CH" dirty="0"/>
              <a:t>Les CFF envoient le lien par courriel / selon CFF</a:t>
            </a:r>
          </a:p>
          <a:p>
            <a:r>
              <a:rPr lang="fr-CH" dirty="0"/>
              <a:t>Reconnaître les emplacements et établir le rapport de reconnaissance</a:t>
            </a:r>
          </a:p>
          <a:p>
            <a:pPr marL="457200" lvl="1" indent="0">
              <a:buNone/>
            </a:pPr>
            <a:r>
              <a:rPr lang="de-CH" dirty="0"/>
              <a:t>      </a:t>
            </a:r>
            <a:r>
              <a:rPr lang="fr-CH" dirty="0"/>
              <a:t>  / lors de la reconnaissance</a:t>
            </a:r>
          </a:p>
          <a:p>
            <a:r>
              <a:rPr lang="fr-CH" dirty="0"/>
              <a:t>Rendre visite aux fournisseurs et signer les contrats</a:t>
            </a:r>
            <a:endParaRPr lang="de-CH" dirty="0"/>
          </a:p>
          <a:p>
            <a:pPr marL="457200" lvl="1" indent="0">
              <a:buNone/>
            </a:pPr>
            <a:r>
              <a:rPr lang="de-CH" dirty="0"/>
              <a:t>       / </a:t>
            </a:r>
            <a:r>
              <a:rPr lang="fr-CH" dirty="0"/>
              <a:t>avant la première commande</a:t>
            </a:r>
          </a:p>
          <a:p>
            <a:r>
              <a:rPr lang="fr-CH" dirty="0"/>
              <a:t>Comparaison permanente des effectifs avec l'hôtel</a:t>
            </a:r>
          </a:p>
          <a:p>
            <a:endParaRPr lang="de-CH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76890"/>
              </p:ext>
            </p:extLst>
          </p:nvPr>
        </p:nvGraphicFramePr>
        <p:xfrm>
          <a:off x="1093912" y="4154547"/>
          <a:ext cx="792088" cy="66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Acrobat Document" showAsIcon="1" r:id="rId4" imgW="914400" imgH="771480" progId="AcroExch.Document.2020">
                  <p:embed/>
                </p:oleObj>
              </mc:Choice>
              <mc:Fallback>
                <p:oleObj name="Acrobat Document" showAsIcon="1" r:id="rId4" imgW="914400" imgH="7714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3912" y="4154547"/>
                        <a:ext cx="792088" cy="668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592852"/>
              </p:ext>
            </p:extLst>
          </p:nvPr>
        </p:nvGraphicFramePr>
        <p:xfrm>
          <a:off x="1093912" y="5085185"/>
          <a:ext cx="792088" cy="66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Acrobat Document" showAsIcon="1" r:id="rId6" imgW="914400" imgH="771480" progId="AcroExch.Document.2020">
                  <p:embed/>
                </p:oleObj>
              </mc:Choice>
              <mc:Fallback>
                <p:oleObj name="Acrobat Document" showAsIcon="1" r:id="rId6" imgW="914400" imgH="7714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3912" y="5085185"/>
                        <a:ext cx="792088" cy="668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fr-CH" noProof="0" dirty="0"/>
              <a:t>Comptabilité de la troupe</a:t>
            </a:r>
          </a:p>
        </p:txBody>
      </p:sp>
      <p:sp>
        <p:nvSpPr>
          <p:cNvPr id="1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fr-CH" noProof="0" dirty="0"/>
              <a:t>Travaux avant et après service</a:t>
            </a:r>
            <a:endParaRPr lang="fr-CH" sz="600" noProof="0" dirty="0"/>
          </a:p>
        </p:txBody>
      </p:sp>
    </p:spTree>
    <p:extLst>
      <p:ext uri="{BB962C8B-B14F-4D97-AF65-F5344CB8AC3E}">
        <p14:creationId xmlns:p14="http://schemas.microsoft.com/office/powerpoint/2010/main" val="219805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fr-CH" dirty="0"/>
              <a:t>Phase "préparation du service"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Etablissement des plans de menu </a:t>
            </a:r>
          </a:p>
          <a:p>
            <a:pPr marL="457200" lvl="1" indent="0">
              <a:buNone/>
            </a:pPr>
            <a:r>
              <a:rPr lang="fr-CH" sz="2400" dirty="0">
                <a:hlinkClick r:id="rId4"/>
              </a:rPr>
              <a:t>Exemple</a:t>
            </a:r>
            <a:r>
              <a:rPr lang="fr-CH" sz="2400" dirty="0"/>
              <a:t> / avant la première commande</a:t>
            </a:r>
          </a:p>
          <a:p>
            <a:r>
              <a:rPr lang="fr-CH" dirty="0"/>
              <a:t>Commande des </a:t>
            </a:r>
            <a:r>
              <a:rPr lang="fr-CH" dirty="0" err="1"/>
              <a:t>VivA</a:t>
            </a:r>
            <a:r>
              <a:rPr lang="fr-CH" dirty="0"/>
              <a:t> </a:t>
            </a:r>
          </a:p>
          <a:p>
            <a:pPr marL="457200" lvl="1" indent="0">
              <a:buNone/>
            </a:pPr>
            <a:r>
              <a:rPr lang="fr-CH" sz="2400" dirty="0">
                <a:hlinkClick r:id="rId5"/>
              </a:rPr>
              <a:t>Formulaires et infos actuelles</a:t>
            </a:r>
            <a:r>
              <a:rPr lang="fr-CH" sz="2400" dirty="0"/>
              <a:t> / 3 jours avant service</a:t>
            </a:r>
          </a:p>
          <a:p>
            <a:r>
              <a:rPr lang="fr-CH" dirty="0"/>
              <a:t>Établissement du rapport de reconnaissance</a:t>
            </a:r>
          </a:p>
          <a:p>
            <a:pPr marL="457200" lvl="1" indent="0">
              <a:buNone/>
            </a:pPr>
            <a:r>
              <a:rPr lang="de-CH" sz="2400" dirty="0"/>
              <a:t>      / </a:t>
            </a:r>
            <a:r>
              <a:rPr lang="fr-CH" sz="2400" dirty="0"/>
              <a:t>avant le service</a:t>
            </a:r>
          </a:p>
          <a:p>
            <a:r>
              <a:rPr lang="fr-CH" dirty="0"/>
              <a:t>Donner une procuration sur le compte postal</a:t>
            </a:r>
          </a:p>
          <a:p>
            <a:pPr marL="457200" lvl="1" indent="0">
              <a:buNone/>
            </a:pPr>
            <a:r>
              <a:rPr lang="fr-CH" sz="2400" dirty="0"/>
              <a:t>     / dure env. 4 semaines de travail</a:t>
            </a:r>
          </a:p>
          <a:p>
            <a:pPr lvl="1"/>
            <a:endParaRPr lang="fr-CH" sz="1400" dirty="0"/>
          </a:p>
          <a:p>
            <a:pPr marL="457200" lvl="1" indent="0">
              <a:buNone/>
            </a:pPr>
            <a:r>
              <a:rPr lang="fr-CH" sz="2400" dirty="0"/>
              <a:t>    / Example pour une formulaire procuration</a:t>
            </a:r>
          </a:p>
          <a:p>
            <a:endParaRPr lang="de-CH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703546"/>
              </p:ext>
            </p:extLst>
          </p:nvPr>
        </p:nvGraphicFramePr>
        <p:xfrm>
          <a:off x="1497217" y="3717032"/>
          <a:ext cx="693837" cy="58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Document" showAsIcon="1" r:id="rId6" imgW="914400" imgH="771480" progId="Word.Document.12">
                  <p:embed/>
                </p:oleObj>
              </mc:Choice>
              <mc:Fallback>
                <p:oleObj name="Document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7217" y="3717032"/>
                        <a:ext cx="693837" cy="58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fr-CH" noProof="0" dirty="0"/>
              <a:t>Comptabilité de la troupe</a:t>
            </a:r>
          </a:p>
        </p:txBody>
      </p:sp>
      <p:sp>
        <p:nvSpPr>
          <p:cNvPr id="10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fr-CH" noProof="0" dirty="0"/>
              <a:t>Travaux avant et après service</a:t>
            </a:r>
            <a:endParaRPr lang="fr-CH" sz="600" noProof="0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282AD89E-6D58-402E-8E24-1950A176C2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58060"/>
              </p:ext>
            </p:extLst>
          </p:nvPr>
        </p:nvGraphicFramePr>
        <p:xfrm>
          <a:off x="1497217" y="4622800"/>
          <a:ext cx="693837" cy="58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Acrobat Document" showAsIcon="1" r:id="rId8" imgW="914400" imgH="771480" progId="AcroExch.Document.2020">
                  <p:embed/>
                </p:oleObj>
              </mc:Choice>
              <mc:Fallback>
                <p:oleObj name="Acrobat Document" showAsIcon="1" r:id="rId8" imgW="914400" imgH="7714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97217" y="4622800"/>
                        <a:ext cx="693837" cy="58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271EEC1-D99B-4698-B66B-70BA1FB9ED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041179"/>
              </p:ext>
            </p:extLst>
          </p:nvPr>
        </p:nvGraphicFramePr>
        <p:xfrm>
          <a:off x="1497217" y="5366534"/>
          <a:ext cx="693837" cy="58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Acrobat Document" showAsIcon="1" r:id="rId10" imgW="914400" imgH="771480" progId="AcroExch.Document.2020">
                  <p:embed/>
                </p:oleObj>
              </mc:Choice>
              <mc:Fallback>
                <p:oleObj name="Acrobat Document" showAsIcon="1" r:id="rId10" imgW="914400" imgH="7714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97217" y="5366534"/>
                        <a:ext cx="693837" cy="58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17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fr-CH" dirty="0"/>
              <a:t>Phase "préparation du service"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Comparaison permanente des effectifs avec les communes/hôtels/privés et prendre des mesures si nécessaire</a:t>
            </a:r>
          </a:p>
          <a:p>
            <a:r>
              <a:rPr lang="fr-CH" dirty="0"/>
              <a:t>Déposer d'éventuelles demandes</a:t>
            </a:r>
          </a:p>
          <a:p>
            <a:pPr marL="457200" lvl="1" indent="0">
              <a:buNone/>
            </a:pPr>
            <a:r>
              <a:rPr lang="fr-FR" dirty="0">
                <a:hlinkClick r:id="rId3"/>
              </a:rPr>
              <a:t>Doc sur la page d'accueil </a:t>
            </a:r>
            <a:r>
              <a:rPr lang="fr-FR" dirty="0" err="1">
                <a:hlinkClick r:id="rId3"/>
              </a:rPr>
              <a:t>compt</a:t>
            </a:r>
            <a:r>
              <a:rPr lang="fr-FR" dirty="0">
                <a:hlinkClick r:id="rId3"/>
              </a:rPr>
              <a:t> </a:t>
            </a:r>
            <a:r>
              <a:rPr lang="fr-FR" dirty="0" err="1">
                <a:hlinkClick r:id="rId3"/>
              </a:rPr>
              <a:t>trp</a:t>
            </a:r>
            <a:r>
              <a:rPr lang="fr-CH" dirty="0">
                <a:hlinkClick r:id="rId3"/>
              </a:rPr>
              <a:t> </a:t>
            </a:r>
            <a:r>
              <a:rPr lang="fr-CH" dirty="0"/>
              <a:t>/ avant service</a:t>
            </a:r>
          </a:p>
          <a:p>
            <a:endParaRPr lang="de-CH" dirty="0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fr-CH" noProof="0" dirty="0"/>
              <a:t>Comptabilité de la troupe</a:t>
            </a: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fr-CH" noProof="0" dirty="0"/>
              <a:t>Travaux avant et après service</a:t>
            </a:r>
            <a:endParaRPr lang="fr-CH" sz="600" noProof="0" dirty="0"/>
          </a:p>
        </p:txBody>
      </p:sp>
    </p:spTree>
    <p:extLst>
      <p:ext uri="{BB962C8B-B14F-4D97-AF65-F5344CB8AC3E}">
        <p14:creationId xmlns:p14="http://schemas.microsoft.com/office/powerpoint/2010/main" val="186796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fr-CH" dirty="0"/>
              <a:t>Lors du service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285874" y="1449388"/>
            <a:ext cx="7858126" cy="4716462"/>
          </a:xfrm>
        </p:spPr>
        <p:txBody>
          <a:bodyPr/>
          <a:lstStyle/>
          <a:p>
            <a:r>
              <a:rPr lang="fr-CH" dirty="0"/>
              <a:t>Remplir l'utilisation des moyens de transport public pour l'entrée en service</a:t>
            </a:r>
          </a:p>
          <a:p>
            <a:pPr marL="457200" lvl="1" indent="0">
              <a:buNone/>
            </a:pPr>
            <a:r>
              <a:rPr lang="de-CH" dirty="0"/>
              <a:t>       </a:t>
            </a:r>
            <a:r>
              <a:rPr lang="de-CH" sz="2400" dirty="0"/>
              <a:t>/ 3 </a:t>
            </a:r>
            <a:r>
              <a:rPr lang="fr-CH" sz="2400" dirty="0"/>
              <a:t>jours après l'entrée en service</a:t>
            </a:r>
            <a:endParaRPr lang="fr-CH" sz="2400" dirty="0">
              <a:solidFill>
                <a:srgbClr val="FF0000"/>
              </a:solidFill>
            </a:endParaRPr>
          </a:p>
          <a:p>
            <a:r>
              <a:rPr lang="fr-CH" dirty="0"/>
              <a:t>Remplir le rapport d'utilisation des trains </a:t>
            </a:r>
          </a:p>
          <a:p>
            <a:pPr marL="457200" lvl="1" indent="0">
              <a:buNone/>
            </a:pPr>
            <a:r>
              <a:rPr lang="fr-CH" sz="2400" dirty="0"/>
              <a:t>Les CFF envoient le lien par courriel / selon CFF</a:t>
            </a:r>
          </a:p>
          <a:p>
            <a:r>
              <a:rPr lang="fr-CH" dirty="0"/>
              <a:t>Préparer la prochaine demande d'avance de fonds </a:t>
            </a:r>
          </a:p>
          <a:p>
            <a:pPr marL="457200" lvl="1" indent="0">
              <a:buNone/>
            </a:pPr>
            <a:r>
              <a:rPr lang="fr-CH" sz="2400" dirty="0"/>
              <a:t>La </a:t>
            </a:r>
            <a:r>
              <a:rPr lang="fr-CH" sz="2400" dirty="0" err="1"/>
              <a:t>Compt</a:t>
            </a:r>
            <a:r>
              <a:rPr lang="fr-CH" sz="2400" dirty="0"/>
              <a:t> </a:t>
            </a:r>
            <a:r>
              <a:rPr lang="fr-CH" sz="2400" dirty="0" err="1"/>
              <a:t>trp</a:t>
            </a:r>
            <a:r>
              <a:rPr lang="fr-CH" sz="2400" dirty="0"/>
              <a:t> envoi le formulaire par mail / fin de la semaine CR 1 (</a:t>
            </a:r>
            <a:r>
              <a:rPr lang="fr-CH" sz="2400" dirty="0" err="1"/>
              <a:t>details</a:t>
            </a:r>
            <a:r>
              <a:rPr lang="fr-CH" sz="2400" dirty="0"/>
              <a:t> avec Mme Donatella)</a:t>
            </a:r>
          </a:p>
          <a:p>
            <a:r>
              <a:rPr lang="fr-CH" dirty="0"/>
              <a:t>Planifier le retour des </a:t>
            </a:r>
            <a:r>
              <a:rPr lang="fr-CH" dirty="0" err="1"/>
              <a:t>VivA</a:t>
            </a:r>
            <a:endParaRPr lang="de-CH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853177"/>
              </p:ext>
            </p:extLst>
          </p:nvPr>
        </p:nvGraphicFramePr>
        <p:xfrm>
          <a:off x="1403648" y="2276873"/>
          <a:ext cx="792088" cy="66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Acrobat Document" showAsIcon="1" r:id="rId4" imgW="914400" imgH="771480" progId="AcroExch.Document.2020">
                  <p:embed/>
                </p:oleObj>
              </mc:Choice>
              <mc:Fallback>
                <p:oleObj name="Acrobat Document" showAsIcon="1" r:id="rId4" imgW="914400" imgH="7714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648" y="2276873"/>
                        <a:ext cx="792088" cy="668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fr-CH" noProof="0" dirty="0"/>
              <a:t>Comptabilité de la troupe</a:t>
            </a: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fr-CH" noProof="0" dirty="0"/>
              <a:t>Travaux avant et après service</a:t>
            </a:r>
            <a:endParaRPr lang="fr-CH" sz="600" noProof="0" dirty="0"/>
          </a:p>
        </p:txBody>
      </p:sp>
    </p:spTree>
    <p:extLst>
      <p:ext uri="{BB962C8B-B14F-4D97-AF65-F5344CB8AC3E}">
        <p14:creationId xmlns:p14="http://schemas.microsoft.com/office/powerpoint/2010/main" val="200662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981">
            <a:off x="4304756" y="4119890"/>
            <a:ext cx="1446558" cy="146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fr-CH" dirty="0"/>
              <a:t>Phase "après-service"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285874" y="1449388"/>
            <a:ext cx="8182669" cy="4716462"/>
          </a:xfrm>
        </p:spPr>
        <p:txBody>
          <a:bodyPr/>
          <a:lstStyle/>
          <a:p>
            <a:r>
              <a:rPr lang="fr-CH" dirty="0"/>
              <a:t>Remise des comptabilités à la Comptabilité de la troupe sous 10 jours </a:t>
            </a:r>
          </a:p>
          <a:p>
            <a:r>
              <a:rPr lang="fr-CH" dirty="0"/>
              <a:t>Etablir le feedback de cours</a:t>
            </a:r>
          </a:p>
          <a:p>
            <a:pPr marL="457200" lvl="1" indent="0">
              <a:buNone/>
            </a:pPr>
            <a:r>
              <a:rPr lang="de-CH" dirty="0"/>
              <a:t>       </a:t>
            </a:r>
            <a:endParaRPr lang="fr-CH" dirty="0"/>
          </a:p>
          <a:p>
            <a:r>
              <a:rPr lang="fr-CH" dirty="0"/>
              <a:t>Respecter l'obligation de conservation de 5 ans!</a:t>
            </a:r>
          </a:p>
          <a:p>
            <a:r>
              <a:rPr lang="fr-CH" dirty="0"/>
              <a:t>Envoyer le </a:t>
            </a:r>
            <a:r>
              <a:rPr lang="fr-CH" dirty="0" err="1"/>
              <a:t>règl</a:t>
            </a:r>
            <a:r>
              <a:rPr lang="fr-CH" dirty="0"/>
              <a:t>. 60.002 à la IDAA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 rot="453984">
            <a:off x="2451982" y="5475362"/>
            <a:ext cx="4626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600" dirty="0"/>
              <a:t>Traiter les remarques de révision!</a:t>
            </a:r>
          </a:p>
        </p:txBody>
      </p:sp>
      <p:sp>
        <p:nvSpPr>
          <p:cNvPr id="1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fr-CH" noProof="0" dirty="0"/>
              <a:t>Comptabilité de la troupe</a:t>
            </a:r>
          </a:p>
        </p:txBody>
      </p:sp>
      <p:sp>
        <p:nvSpPr>
          <p:cNvPr id="1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fr-CH" noProof="0" dirty="0"/>
              <a:t>Travaux avant et après service</a:t>
            </a:r>
            <a:endParaRPr lang="fr-CH" sz="600" noProof="0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26A03435-A1FD-4252-866F-0FB66E22D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913176"/>
              </p:ext>
            </p:extLst>
          </p:nvPr>
        </p:nvGraphicFramePr>
        <p:xfrm>
          <a:off x="1619672" y="270892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Acrobat Document" showAsIcon="1" r:id="rId5" imgW="914545" imgH="771380" progId="AcroExch.Document.2020">
                  <p:embed/>
                </p:oleObj>
              </mc:Choice>
              <mc:Fallback>
                <p:oleObj name="Acrobat Document" showAsIcon="1" r:id="rId5" imgW="914545" imgH="771380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270892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86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fr-CH" sz="3400" dirty="0"/>
              <a:t>Factures </a:t>
            </a:r>
            <a:r>
              <a:rPr lang="fr-CH" sz="3400"/>
              <a:t>après service VR 1504</a:t>
            </a:r>
            <a:endParaRPr lang="de-CH" sz="34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400" dirty="0"/>
              <a:t>Toutes factures avant service, respectivement après service, sont à remettre pour paiement à la Comptabilité de la troupe par voie hiérarchique.</a:t>
            </a:r>
          </a:p>
          <a:p>
            <a:r>
              <a:rPr lang="fr-CH" sz="2400" dirty="0"/>
              <a:t>Le commandant en prend connaissance et atteste par sa signature et le comptable certifie exact. </a:t>
            </a:r>
          </a:p>
          <a:p>
            <a:r>
              <a:rPr lang="fr-CH" sz="2400" dirty="0"/>
              <a:t>Les pièces doivent porter toutes les indications nécessaires à la révision, notamment le lieu, la date, le fournisseur, la nature ou le genre de marchandise, le contenu, la justification, la destination et l'emploi de la livraison.</a:t>
            </a:r>
          </a:p>
          <a:p>
            <a:r>
              <a:rPr lang="fr-CH" sz="2400" dirty="0"/>
              <a:t>La tenue sommaire de la comptabilité n'est pas admise.  </a:t>
            </a:r>
            <a:endParaRPr lang="de-CH" sz="2400" dirty="0">
              <a:solidFill>
                <a:srgbClr val="FF0000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fr-CH" noProof="0" dirty="0"/>
              <a:t>Comptabilité de la troupe</a:t>
            </a: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>
              <a:defRPr/>
            </a:pPr>
            <a:r>
              <a:rPr lang="fr-CH" noProof="0" dirty="0"/>
              <a:t>Travaux avant et après service</a:t>
            </a:r>
            <a:endParaRPr lang="fr-CH" sz="600" noProof="0" dirty="0"/>
          </a:p>
        </p:txBody>
      </p:sp>
    </p:spTree>
    <p:extLst>
      <p:ext uri="{BB962C8B-B14F-4D97-AF65-F5344CB8AC3E}">
        <p14:creationId xmlns:p14="http://schemas.microsoft.com/office/powerpoint/2010/main" val="2249851855"/>
      </p:ext>
    </p:extLst>
  </p:cSld>
  <p:clrMapOvr>
    <a:masterClrMapping/>
  </p:clrMapOvr>
</p:sld>
</file>

<file path=ppt/theme/theme1.xml><?xml version="1.0" encoding="utf-8"?>
<a:theme xmlns:a="http://schemas.openxmlformats.org/drawingml/2006/main" name="LBA_d">
  <a:themeElements>
    <a:clrScheme name="Master_PST_A_METAPLAN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_PST_A_METAPLANU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5" rIns="91431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5" rIns="91431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_PST_A_METAPLAN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PST_A_METAPLANU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PST_A_METAPLANU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PST_A_METAPLANU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PST_A_METAPLANU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PST_A_METAPLANU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PST_A_METAPLANU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PST_A_METAPLANU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PST_A_METAPLANU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PST_A_METAPLANU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PST_A_METAPLANU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PST_A_METAPLANU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LBA_d</Template>
  <TotalTime>0</TotalTime>
  <Words>846</Words>
  <Application>Microsoft Office PowerPoint</Application>
  <PresentationFormat>Bildschirmpräsentation (4:3)</PresentationFormat>
  <Paragraphs>126</Paragraphs>
  <Slides>11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LBA_d</vt:lpstr>
      <vt:lpstr>Acrobat Document</vt:lpstr>
      <vt:lpstr>Document</vt:lpstr>
      <vt:lpstr>Adobe Acrobat Document</vt:lpstr>
      <vt:lpstr>PowerPoint-Präsentation</vt:lpstr>
      <vt:lpstr>Phase RAB</vt:lpstr>
      <vt:lpstr>Phase "jour de travail d'EM"</vt:lpstr>
      <vt:lpstr>Phase RAU</vt:lpstr>
      <vt:lpstr>Phase "préparation du service"</vt:lpstr>
      <vt:lpstr>Phase "préparation du service"</vt:lpstr>
      <vt:lpstr>Lors du service</vt:lpstr>
      <vt:lpstr>Phase "après-service"</vt:lpstr>
      <vt:lpstr>Factures après service VR 1504</vt:lpstr>
      <vt:lpstr>Questions?</vt:lpstr>
      <vt:lpstr>Mission</vt:lpstr>
    </vt:vector>
  </TitlesOfParts>
  <Company>EBI BURAUT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Zulliger Simon LBA</dc:creator>
  <cp:lastModifiedBy>Hochuli Kay LBA</cp:lastModifiedBy>
  <cp:revision>74</cp:revision>
  <cp:lastPrinted>2019-08-26T06:37:02Z</cp:lastPrinted>
  <dcterms:created xsi:type="dcterms:W3CDTF">2017-03-29T11:35:05Z</dcterms:created>
  <dcterms:modified xsi:type="dcterms:W3CDTF">2024-04-09T09:19:57Z</dcterms:modified>
</cp:coreProperties>
</file>