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83" r:id="rId3"/>
    <p:sldId id="288" r:id="rId4"/>
    <p:sldId id="289" r:id="rId5"/>
    <p:sldId id="290" r:id="rId6"/>
    <p:sldId id="296" r:id="rId7"/>
    <p:sldId id="291" r:id="rId8"/>
    <p:sldId id="292" r:id="rId9"/>
    <p:sldId id="294" r:id="rId10"/>
    <p:sldId id="297" r:id="rId11"/>
  </p:sldIdLst>
  <p:sldSz cx="9144000" cy="6858000" type="screen4x3"/>
  <p:notesSz cx="6794500" cy="9906000"/>
  <p:defaultTextStyle>
    <a:defPPr>
      <a:defRPr lang="de-CH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ED181E"/>
    <a:srgbClr val="F0F5FD"/>
    <a:srgbClr val="E8F0F8"/>
    <a:srgbClr val="E6E6E6"/>
    <a:srgbClr val="DDDDDD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5" autoAdjust="0"/>
    <p:restoredTop sz="94758" autoAdjust="0"/>
  </p:normalViewPr>
  <p:slideViewPr>
    <p:cSldViewPr>
      <p:cViewPr varScale="1">
        <p:scale>
          <a:sx n="103" d="100"/>
          <a:sy n="103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179388"/>
            <a:ext cx="13335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1294" tIns="45646" rIns="91294" bIns="45646" anchor="ctr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de-CH" sz="1000" b="1"/>
              <a:t>KLASSIFIZIERUNG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678363" y="395288"/>
            <a:ext cx="1762125" cy="57626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0" tIns="45580" rIns="91160" bIns="45580" numCol="1" anchor="ctr" anchorCtr="0" compatLnSpc="1">
            <a:prstTxWarp prst="textNoShape">
              <a:avLst/>
            </a:prstTxWarp>
          </a:bodyPr>
          <a:lstStyle>
            <a:lvl1pPr algn="r" defTabSz="912813">
              <a:defRPr sz="1000"/>
            </a:lvl1pPr>
          </a:lstStyle>
          <a:p>
            <a:pPr>
              <a:defRPr/>
            </a:pPr>
            <a:r>
              <a:rPr lang="de-DE"/>
              <a:t>Stand TT.MM.JJ</a:t>
            </a:r>
            <a:endParaRPr lang="fr-CH"/>
          </a:p>
        </p:txBody>
      </p:sp>
      <p:sp>
        <p:nvSpPr>
          <p:cNvPr id="20488" name="Rectangle 8"/>
          <p:cNvSpPr>
            <a:spLocks noGrp="1" noChangeAspect="1" noChangeArrowheads="1"/>
          </p:cNvSpPr>
          <p:nvPr>
            <p:ph type="hdr" sz="quarter"/>
          </p:nvPr>
        </p:nvSpPr>
        <p:spPr bwMode="auto">
          <a:xfrm>
            <a:off x="323850" y="395288"/>
            <a:ext cx="3598863" cy="5746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0" tIns="45580" rIns="91160" bIns="45580" numCol="1" anchor="ctr" anchorCtr="0" compatLnSpc="1">
            <a:prstTxWarp prst="textNoShape">
              <a:avLst/>
            </a:prstTxWarp>
          </a:bodyPr>
          <a:lstStyle>
            <a:lvl1pPr algn="l" defTabSz="912813">
              <a:defRPr sz="1000" b="1"/>
            </a:lvl1pPr>
          </a:lstStyle>
          <a:p>
            <a:pPr>
              <a:defRPr/>
            </a:pPr>
            <a:r>
              <a:rPr lang="fr-CH"/>
              <a:t>Bezeichnung des Anlasses mit Datum bzw Geschäft / Vorhaben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23850" y="9356725"/>
            <a:ext cx="2951163" cy="468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9" tIns="45584" rIns="91169" bIns="45584" numCol="1" anchor="b" anchorCtr="0" compatLnSpc="1">
            <a:prstTxWarp prst="textNoShape">
              <a:avLst/>
            </a:prstTxWarp>
          </a:bodyPr>
          <a:lstStyle>
            <a:lvl1pPr algn="l" defTabSz="912813">
              <a:defRPr sz="1000"/>
            </a:lvl1pPr>
          </a:lstStyle>
          <a:p>
            <a:pPr>
              <a:defRPr/>
            </a:pPr>
            <a:r>
              <a:rPr lang="fr-CH"/>
              <a:t>Referent oder Herausgeber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678363" y="9356725"/>
            <a:ext cx="1763712" cy="468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9" tIns="45584" rIns="91169" bIns="4558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000"/>
            </a:lvl1pPr>
          </a:lstStyle>
          <a:p>
            <a:pPr>
              <a:defRPr/>
            </a:pPr>
            <a:fld id="{84082F82-AF5E-4CE6-A193-61CBE60D22C1}" type="slidenum">
              <a:rPr lang="fr-CH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1061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1800" y="1079500"/>
            <a:ext cx="2400300" cy="1800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01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3850" y="3022600"/>
            <a:ext cx="6118225" cy="6334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60" tIns="45580" rIns="91160" bIns="45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endParaRPr lang="de-CH" noProof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676775" y="393700"/>
            <a:ext cx="1762125" cy="57626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0" tIns="45580" rIns="91160" bIns="45580" numCol="1" anchor="ctr" anchorCtr="0" compatLnSpc="1">
            <a:prstTxWarp prst="textNoShape">
              <a:avLst/>
            </a:prstTxWarp>
          </a:bodyPr>
          <a:lstStyle>
            <a:lvl1pPr algn="r" defTabSz="912813">
              <a:defRPr sz="1000"/>
            </a:lvl1pPr>
          </a:lstStyle>
          <a:p>
            <a:pPr>
              <a:defRPr/>
            </a:pPr>
            <a:r>
              <a:rPr lang="de-DE"/>
              <a:t>Stand TT.MM.JJ</a:t>
            </a:r>
            <a:endParaRPr lang="fr-CH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3850" y="393700"/>
            <a:ext cx="3597275" cy="57626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0" tIns="45580" rIns="91160" bIns="45580" numCol="1" anchor="ctr" anchorCtr="0" compatLnSpc="1">
            <a:prstTxWarp prst="textNoShape">
              <a:avLst/>
            </a:prstTxWarp>
          </a:bodyPr>
          <a:lstStyle>
            <a:lvl1pPr algn="l" defTabSz="912813">
              <a:defRPr sz="1000" b="1"/>
            </a:lvl1pPr>
          </a:lstStyle>
          <a:p>
            <a:pPr>
              <a:defRPr/>
            </a:pPr>
            <a:r>
              <a:rPr lang="fr-CH"/>
              <a:t>Bezeichnung des Anlasses mit Datum bzw Geschäft / Vorhaben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546225" y="107950"/>
            <a:ext cx="36925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294" tIns="45646" rIns="91294" bIns="45646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de-CH" sz="1000" b="1"/>
              <a:t>KLASSIFIZIERUNG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3850" y="9356725"/>
            <a:ext cx="2951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/>
            </a:lvl1pPr>
          </a:lstStyle>
          <a:p>
            <a:pPr>
              <a:defRPr/>
            </a:pPr>
            <a:r>
              <a:rPr lang="de-CH"/>
              <a:t>Referent oder Herausgeber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78363" y="9356725"/>
            <a:ext cx="17637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2143B94-1D19-4D92-873E-53FD61B9238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770690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0975" indent="-180975" algn="l" rtl="0" eaLnBrk="0" fontAlgn="base" hangingPunct="0">
      <a:spcBef>
        <a:spcPct val="5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38163" indent="-177800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895350" indent="-177800" algn="l" rtl="0" eaLnBrk="0" fontAlgn="base" hangingPunct="0">
      <a:spcBef>
        <a:spcPct val="30000"/>
      </a:spcBef>
      <a:spcAft>
        <a:spcPct val="0"/>
      </a:spcAft>
      <a:buFont typeface="Arial" charset="0"/>
      <a:buChar char="º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257300" indent="-182563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0244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0245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50516-4DD4-4997-8111-FF94B0130390}" type="slidenum">
              <a:rPr lang="de-CH" smtClean="0"/>
              <a:pPr/>
              <a:t>1</a:t>
            </a:fld>
            <a:endParaRPr lang="de-CH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3850" y="3022600"/>
            <a:ext cx="6118225" cy="6334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160" tIns="45580" rIns="91160" bIns="45580"/>
          <a:lstStyle/>
          <a:p>
            <a:pPr marL="1257300" lvl="3" indent="-182563" algn="l" eaLnBrk="1" hangingPunct="1"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4678363" y="9356725"/>
            <a:ext cx="17637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F1E029D-8CD8-432A-B1EB-C4223A9E01FD}" type="slidenum">
              <a:rPr lang="de-CH" sz="1000"/>
              <a:pPr algn="r" eaLnBrk="1" hangingPunct="1"/>
              <a:t>1</a:t>
            </a:fld>
            <a:endParaRPr lang="de-CH" sz="1000"/>
          </a:p>
        </p:txBody>
      </p:sp>
      <p:sp>
        <p:nvSpPr>
          <p:cNvPr id="10248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9" name="Rectangle 1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1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4560888" y="354013"/>
            <a:ext cx="2098675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100000"/>
              </a:spcBef>
              <a:defRPr/>
            </a:pPr>
            <a:r>
              <a:rPr lang="de-CH" sz="900" b="1" dirty="0"/>
              <a:t>Schweizer Armee</a:t>
            </a:r>
          </a:p>
          <a:p>
            <a:pPr algn="l">
              <a:lnSpc>
                <a:spcPct val="45000"/>
              </a:lnSpc>
              <a:spcBef>
                <a:spcPct val="50000"/>
              </a:spcBef>
              <a:defRPr/>
            </a:pPr>
            <a:r>
              <a:rPr lang="de-CH" sz="900" dirty="0"/>
              <a:t>Logistikbasis der Armee LBA</a:t>
            </a:r>
          </a:p>
        </p:txBody>
      </p:sp>
      <p:pic>
        <p:nvPicPr>
          <p:cNvPr id="8" name="Picture 3" descr="\\ifc1.ifr.intra2.admin.ch\Userhomes\U80781291\Desktop\PPT-Vorlagen LBA\Bundeslogo_Eidgenossenschaf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2108622" cy="507600"/>
          </a:xfrm>
          <a:prstGeom prst="rect">
            <a:avLst/>
          </a:prstGeom>
          <a:noFill/>
        </p:spPr>
      </p:pic>
      <p:pic>
        <p:nvPicPr>
          <p:cNvPr id="6" name="Picture 3" descr="\\ifc1.ifr.intra2.admin.ch\Userhomes\U80781291\Desktop\Bild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04"/>
            <a:ext cx="1495525" cy="2066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8163" y="279400"/>
            <a:ext cx="1873250" cy="5886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8413" y="279400"/>
            <a:ext cx="5467350" cy="5886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60775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9050" y="1449388"/>
            <a:ext cx="3662363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Rectangle 4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10" name="Rectangle 45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CA" sz="2400"/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27940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  <a:endParaRPr lang="en-GB"/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5538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8564563" y="645636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fld id="{E0A78731-DCFB-4B32-8979-366A041D1FD1}" type="slidenum">
              <a:rPr lang="de-CH" sz="900"/>
              <a:pPr algn="r">
                <a:defRPr/>
              </a:pPr>
              <a:t>‹Nr.›</a:t>
            </a:fld>
            <a:endParaRPr lang="de-CH" sz="900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235075" y="6402388"/>
            <a:ext cx="1581448" cy="389513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CH" sz="900" b="1" dirty="0"/>
              <a:t>Schweizer Armee</a:t>
            </a:r>
          </a:p>
          <a:p>
            <a:pPr algn="l">
              <a:defRPr/>
            </a:pPr>
            <a:r>
              <a:rPr lang="de-CH" sz="900" dirty="0"/>
              <a:t>Logistikbasis der Armee LBA</a:t>
            </a:r>
          </a:p>
        </p:txBody>
      </p:sp>
      <p:pic>
        <p:nvPicPr>
          <p:cNvPr id="1031" name="Picture 39" descr="Logo_col_wapp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7463" y="638492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97D7-00A2-46DC-B6E8-1B0AE86B4EA7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600">
          <a:solidFill>
            <a:srgbClr val="80808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600">
          <a:solidFill>
            <a:srgbClr val="B2B2B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600">
          <a:solidFill>
            <a:srgbClr val="C0C0C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hyperlink" Target="https://military.sn.swisscom.com/" TargetMode="Externa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hyperlink" Target="https://www.vtg.admin.ch/de/service/verpflegung/armeeproviant.html" TargetMode="External"/><Relationship Id="rId10" Type="http://schemas.openxmlformats.org/officeDocument/2006/relationships/oleObject" Target="../embeddings/oleObject8.bin"/><Relationship Id="rId4" Type="http://schemas.openxmlformats.org/officeDocument/2006/relationships/hyperlink" Target="https://www.vtg.admin.ch/de/service/verpflegung.html#188_1591884048869" TargetMode="External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tg.admin.ch/de/service/truppenrechnungswesen/gesuche-formular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115616" y="2636912"/>
            <a:ext cx="76247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CH" sz="4000" b="1" dirty="0">
                <a:solidFill>
                  <a:schemeClr val="tx2"/>
                </a:solidFill>
              </a:rPr>
              <a:t>Ausserdienstliche Arbeiten</a:t>
            </a:r>
          </a:p>
          <a:p>
            <a:pPr algn="l"/>
            <a:endParaRPr lang="de-CH" sz="3600" b="1" dirty="0">
              <a:solidFill>
                <a:schemeClr val="tx2"/>
              </a:solidFill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1171575" y="6076950"/>
            <a:ext cx="5944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CH" sz="2400" dirty="0"/>
              <a:t>Finanzen LBA / Truppenrechnungswesen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5B9EF-A824-4330-ADCC-C27436F9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err="1"/>
              <a:t>Fragen</a:t>
            </a:r>
            <a:endParaRPr lang="it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23C426-363B-4849-B74F-E8D0E10E7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Truppenrechnungswesen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84DECE-7057-4762-8246-17BBE79E82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Vor- und Nachdienstliche Arbeiten</a:t>
            </a:r>
            <a:endParaRPr lang="de-DE" sz="100" dirty="0"/>
          </a:p>
        </p:txBody>
      </p:sp>
      <p:pic>
        <p:nvPicPr>
          <p:cNvPr id="7172" name="Picture 4" descr="Frasi sulle domande">
            <a:extLst>
              <a:ext uri="{FF2B5EF4-FFF2-40B4-BE49-F238E27FC236}">
                <a16:creationId xmlns:a16="http://schemas.microsoft.com/office/drawing/2014/main" id="{CC755E06-23F5-4C4A-8121-9B7C0505D6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69" y="1196752"/>
            <a:ext cx="4716462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7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de-CH" dirty="0"/>
              <a:t>Phase </a:t>
            </a:r>
            <a:r>
              <a:rPr lang="de-CH" dirty="0">
                <a:highlight>
                  <a:srgbClr val="FFFF00"/>
                </a:highlight>
              </a:rPr>
              <a:t>URB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68413" y="1124744"/>
            <a:ext cx="7475538" cy="4716462"/>
          </a:xfrm>
        </p:spPr>
        <p:txBody>
          <a:bodyPr/>
          <a:lstStyle/>
          <a:p>
            <a:r>
              <a:rPr lang="de-CH" sz="2400" dirty="0"/>
              <a:t>Erstellen </a:t>
            </a:r>
            <a:r>
              <a:rPr lang="de-CH" sz="2400" dirty="0" err="1"/>
              <a:t>Kom</a:t>
            </a:r>
            <a:r>
              <a:rPr lang="de-CH" sz="2400" dirty="0"/>
              <a:t> D </a:t>
            </a:r>
            <a:r>
              <a:rPr lang="de-CH" sz="2400" dirty="0" err="1"/>
              <a:t>Bf</a:t>
            </a:r>
            <a:br>
              <a:rPr lang="de-CH" sz="2400" dirty="0"/>
            </a:br>
            <a:r>
              <a:rPr lang="de-CH" sz="2000" dirty="0">
                <a:solidFill>
                  <a:schemeClr val="bg1">
                    <a:lumMod val="50000"/>
                  </a:schemeClr>
                </a:solidFill>
              </a:rPr>
              <a:t>Kein offizielles Form / Keine Frist</a:t>
            </a:r>
          </a:p>
          <a:p>
            <a:r>
              <a:rPr lang="de-CH" sz="2400" dirty="0"/>
              <a:t>Einholen der Informationen über Ihr Postkonto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de-DE" sz="2000" dirty="0" err="1">
                <a:solidFill>
                  <a:srgbClr val="808080"/>
                </a:solidFill>
              </a:rPr>
              <a:t>Gemäss</a:t>
            </a:r>
            <a:r>
              <a:rPr lang="de-DE" sz="2000" dirty="0">
                <a:solidFill>
                  <a:srgbClr val="808080"/>
                </a:solidFill>
              </a:rPr>
              <a:t> den Informationen von Frau Antonella Donatella</a:t>
            </a:r>
            <a:endParaRPr lang="de-CH" sz="2000" dirty="0">
              <a:solidFill>
                <a:srgbClr val="808080"/>
              </a:solidFill>
            </a:endParaRPr>
          </a:p>
          <a:p>
            <a:r>
              <a:rPr lang="de-CH" sz="2400" dirty="0"/>
              <a:t>(Vor)Reservation von Hotel</a:t>
            </a:r>
          </a:p>
          <a:p>
            <a:pPr marL="457200" lvl="1" indent="0">
              <a:buNone/>
            </a:pPr>
            <a:r>
              <a:rPr lang="de-CH" sz="2000" dirty="0"/>
              <a:t>Unser Tipp: Alles Schriftlich und nicht über Buchungsplattformen!</a:t>
            </a:r>
          </a:p>
          <a:p>
            <a:pPr marL="457200" lvl="1" indent="0">
              <a:buNone/>
            </a:pPr>
            <a:r>
              <a:rPr lang="de-CH" sz="2000" dirty="0"/>
              <a:t>Keine Kurtaxen </a:t>
            </a:r>
            <a:r>
              <a:rPr lang="de-CH" sz="2000" dirty="0" err="1"/>
              <a:t>resp</a:t>
            </a:r>
            <a:r>
              <a:rPr lang="de-CH" sz="2000" dirty="0"/>
              <a:t> müssen diese im Armeepreis inbegriffen sein.</a:t>
            </a:r>
          </a:p>
          <a:p>
            <a:pPr marL="457200" lvl="1" indent="0">
              <a:buNone/>
            </a:pPr>
            <a:r>
              <a:rPr lang="de-CH" sz="2000" dirty="0"/>
              <a:t>Keine fixen Übernachtungen oder Preise garantieren!</a:t>
            </a:r>
          </a:p>
          <a:p>
            <a:endParaRPr lang="de-CH" dirty="0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de-CH" dirty="0"/>
              <a:t>Phase Stabsarbeitstage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85874" y="1449388"/>
            <a:ext cx="7534597" cy="4716462"/>
          </a:xfrm>
        </p:spPr>
        <p:txBody>
          <a:bodyPr/>
          <a:lstStyle/>
          <a:p>
            <a:r>
              <a:rPr lang="de-CH" dirty="0"/>
              <a:t>Erstellen </a:t>
            </a:r>
            <a:r>
              <a:rPr lang="de-CH" dirty="0" err="1"/>
              <a:t>Kom</a:t>
            </a:r>
            <a:r>
              <a:rPr lang="de-CH" dirty="0"/>
              <a:t> D </a:t>
            </a:r>
            <a:r>
              <a:rPr lang="de-CH" dirty="0" err="1"/>
              <a:t>Bf</a:t>
            </a:r>
            <a:endParaRPr lang="de-CH" dirty="0"/>
          </a:p>
          <a:p>
            <a:pPr marL="457200" lvl="1" indent="0">
              <a:buNone/>
            </a:pPr>
            <a:r>
              <a:rPr lang="de-CH" dirty="0"/>
              <a:t>Kein offizielles Form / Keine Frist</a:t>
            </a:r>
          </a:p>
          <a:p>
            <a:r>
              <a:rPr lang="de-CH" dirty="0"/>
              <a:t>Antrag Geldversorgung an </a:t>
            </a:r>
            <a:r>
              <a:rPr lang="de-CH" dirty="0" err="1"/>
              <a:t>Trp</a:t>
            </a:r>
            <a:r>
              <a:rPr lang="de-CH" dirty="0"/>
              <a:t> </a:t>
            </a:r>
            <a:r>
              <a:rPr lang="de-CH" dirty="0" err="1"/>
              <a:t>Rw</a:t>
            </a:r>
            <a:endParaRPr lang="de-CH" dirty="0"/>
          </a:p>
          <a:p>
            <a:pPr marL="457200" lvl="1" indent="0">
              <a:buNone/>
            </a:pPr>
            <a:r>
              <a:rPr lang="de-CH" dirty="0"/>
              <a:t>       / </a:t>
            </a:r>
            <a:r>
              <a:rPr lang="de-CH" dirty="0">
                <a:highlight>
                  <a:srgbClr val="FFFF00"/>
                </a:highlight>
              </a:rPr>
              <a:t>6</a:t>
            </a:r>
            <a:r>
              <a:rPr lang="de-CH" dirty="0"/>
              <a:t> Wochen vor Dienst</a:t>
            </a:r>
          </a:p>
          <a:p>
            <a:r>
              <a:rPr lang="de-CH" dirty="0"/>
              <a:t>Bestellung Gratiszeitungen</a:t>
            </a:r>
          </a:p>
          <a:p>
            <a:pPr marL="457200" lvl="1" indent="0">
              <a:buNone/>
            </a:pPr>
            <a:r>
              <a:rPr lang="de-CH" dirty="0"/>
              <a:t>      / 4 Wochen vor Dienst</a:t>
            </a:r>
          </a:p>
          <a:p>
            <a:r>
              <a:rPr lang="de-CH" dirty="0"/>
              <a:t>Standortliste der Truppe</a:t>
            </a:r>
          </a:p>
          <a:p>
            <a:pPr marL="457200" lvl="1" indent="0">
              <a:buNone/>
            </a:pPr>
            <a:r>
              <a:rPr lang="de-CH" dirty="0"/>
              <a:t>     / 4 Wochen vor Dienst</a:t>
            </a:r>
          </a:p>
          <a:p>
            <a:r>
              <a:rPr lang="de-CH" dirty="0"/>
              <a:t>Bedarfsmeldung Swisscom (S6)</a:t>
            </a:r>
          </a:p>
          <a:p>
            <a:pPr marL="457200" lvl="1" indent="0">
              <a:buNone/>
            </a:pPr>
            <a:r>
              <a:rPr lang="de-CH" dirty="0"/>
              <a:t>Bestellung </a:t>
            </a:r>
            <a:r>
              <a:rPr lang="de-CH" dirty="0">
                <a:hlinkClick r:id="rId4"/>
              </a:rPr>
              <a:t>Online</a:t>
            </a:r>
            <a:r>
              <a:rPr lang="de-CH" dirty="0"/>
              <a:t> / 10 Wochen vor Dienst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845820"/>
              </p:ext>
            </p:extLst>
          </p:nvPr>
        </p:nvGraphicFramePr>
        <p:xfrm>
          <a:off x="1351551" y="2814367"/>
          <a:ext cx="820136" cy="69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Acrobat Document" showAsIcon="1" r:id="rId5" imgW="914400" imgH="771480" progId="AcroExch.Document.2020">
                  <p:embed/>
                </p:oleObj>
              </mc:Choice>
              <mc:Fallback>
                <p:oleObj name="Acrobat Document" showAsIcon="1" r:id="rId5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1551" y="2814367"/>
                        <a:ext cx="820136" cy="69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440600"/>
              </p:ext>
            </p:extLst>
          </p:nvPr>
        </p:nvGraphicFramePr>
        <p:xfrm>
          <a:off x="1353620" y="3755595"/>
          <a:ext cx="820136" cy="69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Acrobat Document" showAsIcon="1" r:id="rId7" imgW="914400" imgH="771480" progId="AcroExch.Document.2020">
                  <p:embed/>
                </p:oleObj>
              </mc:Choice>
              <mc:Fallback>
                <p:oleObj name="Acrobat Document" showAsIcon="1" r:id="rId7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3620" y="3755595"/>
                        <a:ext cx="820136" cy="69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654420"/>
              </p:ext>
            </p:extLst>
          </p:nvPr>
        </p:nvGraphicFramePr>
        <p:xfrm>
          <a:off x="1353620" y="4716622"/>
          <a:ext cx="820136" cy="69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Acrobat Document" showAsIcon="1" r:id="rId9" imgW="914400" imgH="771480" progId="AcroExch.Document.2020">
                  <p:embed/>
                </p:oleObj>
              </mc:Choice>
              <mc:Fallback>
                <p:oleObj name="Acrobat Document" showAsIcon="1" r:id="rId9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53620" y="4716622"/>
                        <a:ext cx="820136" cy="69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08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de-CH" dirty="0"/>
              <a:t>Phase URE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Materialbestellung für den Dienst (S4)</a:t>
            </a:r>
          </a:p>
          <a:p>
            <a:pPr marL="457200" lvl="1" indent="0">
              <a:buNone/>
            </a:pPr>
            <a:r>
              <a:rPr lang="de-CH" dirty="0"/>
              <a:t>Melden spezieller Bedürfnisse an S4</a:t>
            </a:r>
          </a:p>
          <a:p>
            <a:r>
              <a:rPr lang="de-CH" dirty="0"/>
              <a:t>Meldung für das Einrücken in Truppenkurse.</a:t>
            </a:r>
          </a:p>
          <a:p>
            <a:pPr marL="457200" lvl="1" indent="0">
              <a:buNone/>
            </a:pPr>
            <a:r>
              <a:rPr lang="de-CH" dirty="0"/>
              <a:t>SBB sendet Link per Mail / </a:t>
            </a:r>
            <a:r>
              <a:rPr lang="de-CH" dirty="0" err="1"/>
              <a:t>gem</a:t>
            </a:r>
            <a:r>
              <a:rPr lang="de-CH" dirty="0"/>
              <a:t> SBB</a:t>
            </a:r>
          </a:p>
          <a:p>
            <a:r>
              <a:rPr lang="de-CH" dirty="0"/>
              <a:t>Erkunden des Standorts, erstellen Erkundungsrapport</a:t>
            </a:r>
          </a:p>
          <a:p>
            <a:pPr marL="457200" lvl="1" indent="0">
              <a:buNone/>
            </a:pPr>
            <a:r>
              <a:rPr lang="de-CH" dirty="0"/>
              <a:t>        / bei der Erkundung</a:t>
            </a:r>
          </a:p>
          <a:p>
            <a:r>
              <a:rPr lang="de-CH" dirty="0"/>
              <a:t>Abschluss Kauf-, Liefervertrag / AKB</a:t>
            </a:r>
          </a:p>
          <a:p>
            <a:pPr marL="457200" lvl="1" indent="0">
              <a:buNone/>
            </a:pPr>
            <a:r>
              <a:rPr lang="de-CH" dirty="0"/>
              <a:t>       / vor der ersten Bestellung</a:t>
            </a:r>
          </a:p>
          <a:p>
            <a:r>
              <a:rPr lang="de-CH" dirty="0"/>
              <a:t>Ständiger Abgleich der Bestände mit Hotel</a:t>
            </a:r>
          </a:p>
          <a:p>
            <a:endParaRPr lang="de-CH" dirty="0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695512"/>
              </p:ext>
            </p:extLst>
          </p:nvPr>
        </p:nvGraphicFramePr>
        <p:xfrm>
          <a:off x="1403648" y="4172655"/>
          <a:ext cx="805555" cy="6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Acrobat Document" showAsIcon="1" r:id="rId4" imgW="914400" imgH="771480" progId="AcroExch.Document.2020">
                  <p:embed/>
                </p:oleObj>
              </mc:Choice>
              <mc:Fallback>
                <p:oleObj name="Acrobat Document" showAsIcon="1" r:id="rId4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4172655"/>
                        <a:ext cx="805555" cy="67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26034"/>
              </p:ext>
            </p:extLst>
          </p:nvPr>
        </p:nvGraphicFramePr>
        <p:xfrm>
          <a:off x="1403648" y="5169418"/>
          <a:ext cx="805555" cy="6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Acrobat Document" showAsIcon="1" r:id="rId6" imgW="914400" imgH="771480" progId="AcroExch.Document.2020">
                  <p:embed/>
                </p:oleObj>
              </mc:Choice>
              <mc:Fallback>
                <p:oleObj name="Acrobat Document" showAsIcon="1" r:id="rId6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648" y="5169418"/>
                        <a:ext cx="805555" cy="67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05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de-CH" dirty="0"/>
              <a:t>Phase Dienstvorbereitung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Erstellen Verpflegungsplan</a:t>
            </a:r>
          </a:p>
          <a:p>
            <a:pPr marL="457200" lvl="1" indent="0">
              <a:buNone/>
            </a:pPr>
            <a:r>
              <a:rPr lang="de-CH" dirty="0">
                <a:hlinkClick r:id="rId4"/>
              </a:rPr>
              <a:t>Muster</a:t>
            </a:r>
            <a:r>
              <a:rPr lang="de-CH" dirty="0"/>
              <a:t> / vor der ersten Bestellung</a:t>
            </a:r>
          </a:p>
          <a:p>
            <a:r>
              <a:rPr lang="de-CH" dirty="0"/>
              <a:t>Bestellformular für Armeeproviant</a:t>
            </a:r>
          </a:p>
          <a:p>
            <a:pPr marL="457200" lvl="1" indent="0">
              <a:buNone/>
            </a:pPr>
            <a:r>
              <a:rPr lang="de-CH" dirty="0">
                <a:hlinkClick r:id="rId5"/>
              </a:rPr>
              <a:t>Aktuelles Form und Info </a:t>
            </a:r>
            <a:r>
              <a:rPr lang="de-CH" dirty="0"/>
              <a:t>/ 3 Tage vor Dienst</a:t>
            </a:r>
          </a:p>
          <a:p>
            <a:r>
              <a:rPr lang="de-CH" dirty="0"/>
              <a:t>Erstellen Erkundungsbericht</a:t>
            </a:r>
          </a:p>
          <a:p>
            <a:pPr marL="457200" lvl="1" indent="0">
              <a:buNone/>
            </a:pPr>
            <a:r>
              <a:rPr lang="de-CH" dirty="0"/>
              <a:t>      / vor dem Dienst</a:t>
            </a:r>
          </a:p>
          <a:p>
            <a:r>
              <a:rPr lang="de-CH" dirty="0"/>
              <a:t>Erteilen von Vollmachten auf Postkonto</a:t>
            </a:r>
          </a:p>
          <a:p>
            <a:pPr marL="457200" lvl="1" indent="0">
              <a:buNone/>
            </a:pPr>
            <a:r>
              <a:rPr lang="de-CH" dirty="0"/>
              <a:t>     / dauert ca. 4 Arbeitswochen</a:t>
            </a:r>
          </a:p>
          <a:p>
            <a:pPr marL="457200" lvl="1" indent="0">
              <a:buNone/>
            </a:pPr>
            <a:r>
              <a:rPr lang="de-CH" dirty="0"/>
              <a:t>     / Muster für Vollmachtserteilung</a:t>
            </a:r>
          </a:p>
          <a:p>
            <a:endParaRPr lang="de-CH" dirty="0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106794"/>
              </p:ext>
            </p:extLst>
          </p:nvPr>
        </p:nvGraphicFramePr>
        <p:xfrm>
          <a:off x="1558969" y="3799521"/>
          <a:ext cx="687906" cy="580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8969" y="3799521"/>
                        <a:ext cx="687906" cy="580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F61D7B1-F020-4A1D-9584-40054DF1D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01074"/>
              </p:ext>
            </p:extLst>
          </p:nvPr>
        </p:nvGraphicFramePr>
        <p:xfrm>
          <a:off x="1607584" y="4774612"/>
          <a:ext cx="639291" cy="539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Acrobat Document" showAsIcon="1" r:id="rId8" imgW="914400" imgH="771480" progId="AcroExch.Document.2020">
                  <p:embed/>
                </p:oleObj>
              </mc:Choice>
              <mc:Fallback>
                <p:oleObj name="Acrobat Document" showAsIcon="1" r:id="rId8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07584" y="4774612"/>
                        <a:ext cx="639291" cy="539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C9162EA5-7639-4A8C-B02C-EEE2E9121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58160"/>
              </p:ext>
            </p:extLst>
          </p:nvPr>
        </p:nvGraphicFramePr>
        <p:xfrm>
          <a:off x="1653742" y="5286231"/>
          <a:ext cx="593133" cy="50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Acrobat Document" showAsIcon="1" r:id="rId10" imgW="914400" imgH="771480" progId="AcroExch.Document.2020">
                  <p:embed/>
                </p:oleObj>
              </mc:Choice>
              <mc:Fallback>
                <p:oleObj name="Acrobat Document" showAsIcon="1" r:id="rId10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3742" y="5286231"/>
                        <a:ext cx="593133" cy="500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17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de-CH" dirty="0"/>
              <a:t>Phase Dienstvorbereitung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Laufend Bestände mit der Gemeinde/Hotel/Logisgeber abgleichen und allenfalls Massnahmen ergreifen </a:t>
            </a:r>
          </a:p>
          <a:p>
            <a:r>
              <a:rPr lang="de-CH" dirty="0"/>
              <a:t>Allfällige Gesuche einreichen</a:t>
            </a:r>
          </a:p>
          <a:p>
            <a:pPr marL="457200" lvl="1" indent="0">
              <a:buNone/>
            </a:pPr>
            <a:r>
              <a:rPr lang="de-CH" dirty="0" err="1">
                <a:hlinkClick r:id="rId3"/>
              </a:rPr>
              <a:t>Dok</a:t>
            </a:r>
            <a:r>
              <a:rPr lang="de-CH" dirty="0">
                <a:hlinkClick r:id="rId3"/>
              </a:rPr>
              <a:t> auf der Homepage </a:t>
            </a:r>
            <a:r>
              <a:rPr lang="de-CH" dirty="0" err="1">
                <a:hlinkClick r:id="rId3"/>
              </a:rPr>
              <a:t>Trp</a:t>
            </a:r>
            <a:r>
              <a:rPr lang="de-CH" dirty="0">
                <a:hlinkClick r:id="rId3"/>
              </a:rPr>
              <a:t> </a:t>
            </a:r>
            <a:r>
              <a:rPr lang="de-CH" dirty="0" err="1">
                <a:hlinkClick r:id="rId3"/>
              </a:rPr>
              <a:t>Rw</a:t>
            </a:r>
            <a:r>
              <a:rPr lang="de-CH" dirty="0">
                <a:hlinkClick r:id="rId3"/>
              </a:rPr>
              <a:t> </a:t>
            </a:r>
            <a:r>
              <a:rPr lang="de-CH" dirty="0"/>
              <a:t>/ Vor dem Dienst</a:t>
            </a:r>
          </a:p>
          <a:p>
            <a:endParaRPr lang="de-CH" dirty="0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186796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de-CH" dirty="0"/>
              <a:t>Phase Dienst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85874" y="1449388"/>
            <a:ext cx="7858126" cy="4716462"/>
          </a:xfrm>
        </p:spPr>
        <p:txBody>
          <a:bodyPr/>
          <a:lstStyle/>
          <a:p>
            <a:r>
              <a:rPr lang="de-CH" dirty="0"/>
              <a:t>Benützung der öffentlichen Verkehrsmittel zum Einrücken</a:t>
            </a:r>
          </a:p>
          <a:p>
            <a:pPr marL="457200" lvl="1" indent="0">
              <a:buNone/>
            </a:pPr>
            <a:r>
              <a:rPr lang="de-CH" sz="2400" dirty="0"/>
              <a:t>       / 3 Tage nach Einrücken </a:t>
            </a:r>
            <a:r>
              <a:rPr lang="de-CH" sz="2400" dirty="0">
                <a:solidFill>
                  <a:srgbClr val="FF0000"/>
                </a:solidFill>
              </a:rPr>
              <a:t>(KVK oder Wo1?)</a:t>
            </a:r>
          </a:p>
          <a:p>
            <a:r>
              <a:rPr lang="de-CH" dirty="0"/>
              <a:t>Zugbenützungsrapport</a:t>
            </a:r>
          </a:p>
          <a:p>
            <a:pPr marL="457200" lvl="1" indent="0">
              <a:buNone/>
            </a:pPr>
            <a:r>
              <a:rPr lang="de-CH" sz="2400" dirty="0"/>
              <a:t>SBB sendet Link per Mail / </a:t>
            </a:r>
            <a:r>
              <a:rPr lang="de-CH" sz="2400" dirty="0" err="1"/>
              <a:t>gem</a:t>
            </a:r>
            <a:r>
              <a:rPr lang="de-CH" sz="2400" dirty="0"/>
              <a:t> SBB</a:t>
            </a:r>
          </a:p>
          <a:p>
            <a:r>
              <a:rPr lang="de-CH" dirty="0"/>
              <a:t>Nachbudgetierung vorbereiten</a:t>
            </a:r>
          </a:p>
          <a:p>
            <a:pPr marL="457200" lvl="1" indent="0">
              <a:buNone/>
            </a:pPr>
            <a:r>
              <a:rPr lang="de-CH" sz="2400" dirty="0" err="1"/>
              <a:t>Trp</a:t>
            </a:r>
            <a:r>
              <a:rPr lang="de-CH" sz="2400" dirty="0"/>
              <a:t> </a:t>
            </a:r>
            <a:r>
              <a:rPr lang="de-CH" sz="2400" dirty="0" err="1"/>
              <a:t>Rw</a:t>
            </a:r>
            <a:r>
              <a:rPr lang="de-CH" sz="2400" dirty="0"/>
              <a:t> sendet Form per Mail / Ende WK Wo 1 (Details mit Frau Donatella)</a:t>
            </a:r>
          </a:p>
          <a:p>
            <a:r>
              <a:rPr lang="de-CH" dirty="0"/>
              <a:t>Rückschub A-</a:t>
            </a:r>
            <a:r>
              <a:rPr lang="de-CH" dirty="0" err="1"/>
              <a:t>Prov</a:t>
            </a:r>
            <a:r>
              <a:rPr lang="de-CH" dirty="0"/>
              <a:t> planen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112532"/>
              </p:ext>
            </p:extLst>
          </p:nvPr>
        </p:nvGraphicFramePr>
        <p:xfrm>
          <a:off x="1619672" y="2276872"/>
          <a:ext cx="698376" cy="5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Acrobat Document" showAsIcon="1" r:id="rId4" imgW="914400" imgH="771480" progId="AcroExch.Document.2020">
                  <p:embed/>
                </p:oleObj>
              </mc:Choice>
              <mc:Fallback>
                <p:oleObj name="Acrobat Document" showAsIcon="1" r:id="rId4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2276872"/>
                        <a:ext cx="698376" cy="5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62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981">
            <a:off x="4331146" y="3732753"/>
            <a:ext cx="1857965" cy="188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de-CH" dirty="0"/>
              <a:t>Phase Nachdienstlich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85874" y="1449388"/>
            <a:ext cx="8182669" cy="4716462"/>
          </a:xfrm>
        </p:spPr>
        <p:txBody>
          <a:bodyPr/>
          <a:lstStyle/>
          <a:p>
            <a:r>
              <a:rPr lang="de-CH" dirty="0"/>
              <a:t>Abgabe der Buchhaltung an das </a:t>
            </a:r>
            <a:r>
              <a:rPr lang="de-CH" dirty="0" err="1"/>
              <a:t>Trp</a:t>
            </a:r>
            <a:r>
              <a:rPr lang="de-CH" dirty="0"/>
              <a:t> </a:t>
            </a:r>
            <a:r>
              <a:rPr lang="de-CH" dirty="0" err="1"/>
              <a:t>Rw</a:t>
            </a:r>
            <a:r>
              <a:rPr lang="de-CH" dirty="0"/>
              <a:t> innert 10 Tagen</a:t>
            </a:r>
          </a:p>
          <a:p>
            <a:r>
              <a:rPr lang="de-CH" dirty="0"/>
              <a:t>Erstellen Kursfeedback</a:t>
            </a:r>
          </a:p>
          <a:p>
            <a:pPr marL="457200" lvl="1" indent="0">
              <a:buNone/>
            </a:pPr>
            <a:r>
              <a:rPr lang="de-CH" dirty="0"/>
              <a:t>      </a:t>
            </a:r>
          </a:p>
          <a:p>
            <a:r>
              <a:rPr lang="de-CH" dirty="0"/>
              <a:t>Aufbewahrungspflicht 5 Jahre beachten!</a:t>
            </a:r>
          </a:p>
          <a:p>
            <a:r>
              <a:rPr lang="de-CH" dirty="0"/>
              <a:t>Einsenden </a:t>
            </a:r>
            <a:r>
              <a:rPr lang="de-CH" dirty="0" err="1"/>
              <a:t>Regl</a:t>
            </a:r>
            <a:r>
              <a:rPr lang="de-CH" dirty="0"/>
              <a:t> 60.002 an LIA</a:t>
            </a:r>
          </a:p>
          <a:p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 rot="453984">
            <a:off x="2134532" y="5570837"/>
            <a:ext cx="59570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latin typeface="+mn-lt"/>
              </a:rPr>
              <a:t>Abarbeiten der Revisionsbemerkungen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7DEBF45-5E10-402E-B658-B7E3F54B1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24108"/>
              </p:ext>
            </p:extLst>
          </p:nvPr>
        </p:nvGraphicFramePr>
        <p:xfrm>
          <a:off x="1547664" y="271834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Acrobat Document" showAsIcon="1" r:id="rId5" imgW="914545" imgH="771380" progId="AcroExch.Document.2020">
                  <p:embed/>
                </p:oleObj>
              </mc:Choice>
              <mc:Fallback>
                <p:oleObj name="Acrobat Document" showAsIcon="1" r:id="rId5" imgW="914545" imgH="7713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271834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6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de-CH" dirty="0"/>
              <a:t>Ausserdienstliche Rechnungen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83886" y="1070769"/>
            <a:ext cx="7475538" cy="4716462"/>
          </a:xfrm>
        </p:spPr>
        <p:txBody>
          <a:bodyPr/>
          <a:lstStyle/>
          <a:p>
            <a:r>
              <a:rPr lang="de-CH" sz="2400" dirty="0"/>
              <a:t>Allfällige Rechnungen, welche vor Rechnungsbeginn resp. nach Rechnungsschluss eingehen, sind auf dem Dienstweg dem Truppenrechnungswesen zur Zahlung einzureichen. </a:t>
            </a:r>
          </a:p>
          <a:p>
            <a:r>
              <a:rPr lang="de-CH" sz="2400" dirty="0"/>
              <a:t>Der Kommandant nimmt Einsicht und bestätigt dies mit seiner Unterschrift, der Rechnungsführer bescheinigt die Richtigkeit. </a:t>
            </a:r>
          </a:p>
          <a:p>
            <a:r>
              <a:rPr lang="de-CH" sz="2400" dirty="0"/>
              <a:t>Die Belege haben alle zur Überprüfung notwendigen Angaben in Bezug auf Ort und Datum, Rechnungssteller, Art und Beschaffenheit der Waren, Inhalt, Berechtigung, Zweck und Verwendung des Rechnungspostens zu enthalten.</a:t>
            </a:r>
          </a:p>
          <a:p>
            <a:r>
              <a:rPr lang="de-CH" sz="2400" dirty="0"/>
              <a:t>Summarische Rechnungsstellung ist nicht gestattet. 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3577855674"/>
      </p:ext>
    </p:extLst>
  </p:cSld>
  <p:clrMapOvr>
    <a:masterClrMapping/>
  </p:clrMapOvr>
</p:sld>
</file>

<file path=ppt/theme/theme1.xml><?xml version="1.0" encoding="utf-8"?>
<a:theme xmlns:a="http://schemas.openxmlformats.org/drawingml/2006/main" name="LBA_d">
  <a:themeElements>
    <a:clrScheme name="Master_PST_A_METAPLAN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_PST_A_METAPLANU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_PST_A_METAPLAN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PST_A_METAPLANU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PST_A_METAPLANU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PST_A_METAPLANU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PST_A_METAPLANU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PST_A_METAPLANU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LBA_d</Template>
  <TotalTime>0</TotalTime>
  <Words>629</Words>
  <Application>Microsoft Office PowerPoint</Application>
  <PresentationFormat>Bildschirmpräsentation (4:3)</PresentationFormat>
  <Paragraphs>120</Paragraphs>
  <Slides>10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LBA_d</vt:lpstr>
      <vt:lpstr>Acrobat Document</vt:lpstr>
      <vt:lpstr>Document</vt:lpstr>
      <vt:lpstr>Adobe Acrobat Document</vt:lpstr>
      <vt:lpstr>PowerPoint-Präsentation</vt:lpstr>
      <vt:lpstr>Phase URB</vt:lpstr>
      <vt:lpstr>Phase Stabsarbeitstage</vt:lpstr>
      <vt:lpstr>Phase URE</vt:lpstr>
      <vt:lpstr>Phase Dienstvorbereitung</vt:lpstr>
      <vt:lpstr>Phase Dienstvorbereitung</vt:lpstr>
      <vt:lpstr>Phase Dienst</vt:lpstr>
      <vt:lpstr>Phase Nachdienstlich</vt:lpstr>
      <vt:lpstr>Ausserdienstliche Rechnungen</vt:lpstr>
      <vt:lpstr>Fragen</vt:lpstr>
    </vt:vector>
  </TitlesOfParts>
  <Company>EBI BURAUT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Zulliger Simon LBA</dc:creator>
  <cp:lastModifiedBy>Hochuli Kay LBA</cp:lastModifiedBy>
  <cp:revision>64</cp:revision>
  <cp:lastPrinted>2019-08-26T06:37:02Z</cp:lastPrinted>
  <dcterms:created xsi:type="dcterms:W3CDTF">2017-03-29T11:35:05Z</dcterms:created>
  <dcterms:modified xsi:type="dcterms:W3CDTF">2024-04-09T09:19:14Z</dcterms:modified>
</cp:coreProperties>
</file>